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DM Sans Medium" panose="020B0604020202020204" charset="0"/>
      <p:regular r:id="rId12"/>
    </p:embeddedFont>
    <p:embeddedFont>
      <p:font typeface="Calibri" panose="020F0502020204030204" pitchFamily="34" charset="0"/>
      <p:regular r:id="rId13"/>
      <p:bold r:id="rId14"/>
      <p:italic r:id="rId15"/>
      <p:boldItalic r:id="rId16"/>
    </p:embeddedFont>
    <p:embeddedFont>
      <p:font typeface="Inter"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5" d="100"/>
          <a:sy n="75" d="100"/>
        </p:scale>
        <p:origin x="-180" y="-51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2-11.svg>
</file>

<file path=ppt/media/image-2-3.svg>
</file>

<file path=ppt/media/image-2-5.svg>
</file>

<file path=ppt/media/image-2-7.svg>
</file>

<file path=ppt/media/image-2-9.svg>
</file>

<file path=ppt/media/image-3-3.svg>
</file>

<file path=ppt/media/image-3-5.svg>
</file>

<file path=ppt/media/image-3-7.svg>
</file>

<file path=ppt/media/image-6-2.svg>
</file>

<file path=ppt/media/image-6-4.svg>
</file>

<file path=ppt/media/image-6-6.svg>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77828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7.sv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2-5.svg"/><Relationship Id="rId11" Type="http://schemas.openxmlformats.org/officeDocument/2006/relationships/image" Target="../media/image-2-11.svg"/><Relationship Id="rId5" Type="http://schemas.openxmlformats.org/officeDocument/2006/relationships/image" Target="../media/image-2-3.svg"/><Relationship Id="rId4" Type="http://schemas.openxmlformats.org/officeDocument/2006/relationships/image" Target="../media/image5.png"/><Relationship Id="rId9" Type="http://schemas.openxmlformats.org/officeDocument/2006/relationships/image" Target="../media/image-2-9.sv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7.sv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3-5.svg"/><Relationship Id="rId5" Type="http://schemas.openxmlformats.org/officeDocument/2006/relationships/image" Target="../media/image-3-3.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6-6.svg"/><Relationship Id="rId5" Type="http://schemas.openxmlformats.org/officeDocument/2006/relationships/image" Target="../media/image-6-4.svg"/><Relationship Id="rId4" Type="http://schemas.openxmlformats.org/officeDocument/2006/relationships/image" Target="../media/image-6-2.sv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hyperlink" Target="mailto:umairbwp202@gmail.com" TargetMode="External"/><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hyperlink" Target="mailto:umairhafeez951@gmail.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74971"/>
            <a:ext cx="7556421" cy="2934653"/>
          </a:xfrm>
          <a:prstGeom prst="rect">
            <a:avLst/>
          </a:prstGeom>
          <a:noFill/>
          <a:ln/>
        </p:spPr>
        <p:txBody>
          <a:bodyPr wrap="square" lIns="0" tIns="0" rIns="0" bIns="0" rtlCol="0" anchor="t"/>
          <a:lstStyle/>
          <a:p>
            <a:pPr marL="0" indent="0" algn="l">
              <a:lnSpc>
                <a:spcPts val="7700"/>
              </a:lnSpc>
              <a:buNone/>
            </a:pPr>
            <a:r>
              <a:rPr lang="en-US" sz="6150" dirty="0">
                <a:solidFill>
                  <a:srgbClr val="F7F7F8"/>
                </a:solidFill>
                <a:latin typeface="DM Sans Medium" pitchFamily="34" charset="0"/>
                <a:ea typeface="DM Sans Medium" pitchFamily="34" charset="-122"/>
                <a:cs typeface="DM Sans Medium" pitchFamily="34" charset="-120"/>
              </a:rPr>
              <a:t>GovTech: Precision Testing for Future Engineers</a:t>
            </a:r>
            <a:endParaRPr lang="en-US" sz="6150" dirty="0"/>
          </a:p>
        </p:txBody>
      </p:sp>
      <p:sp>
        <p:nvSpPr>
          <p:cNvPr id="4" name="Text 1"/>
          <p:cNvSpPr/>
          <p:nvPr/>
        </p:nvSpPr>
        <p:spPr>
          <a:xfrm>
            <a:off x="793790" y="4949785"/>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The first standardized platform for CS Graduates and Government Job Aspirants.</a:t>
            </a:r>
            <a:endParaRPr lang="en-US" sz="1750" dirty="0"/>
          </a:p>
        </p:txBody>
      </p:sp>
      <p:pic>
        <p:nvPicPr>
          <p:cNvPr id="5" name="Image 1" descr="preencoded.png"/>
          <p:cNvPicPr>
            <a:picLocks noChangeAspect="1"/>
          </p:cNvPicPr>
          <p:nvPr/>
        </p:nvPicPr>
        <p:blipFill>
          <a:blip r:embed="rId4"/>
          <a:stretch>
            <a:fillRect/>
          </a:stretch>
        </p:blipFill>
        <p:spPr>
          <a:xfrm>
            <a:off x="793790" y="5930741"/>
            <a:ext cx="2396014" cy="623768"/>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12113" y="853559"/>
            <a:ext cx="6842760" cy="635794"/>
          </a:xfrm>
          <a:prstGeom prst="rect">
            <a:avLst/>
          </a:prstGeom>
          <a:noFill/>
          <a:ln/>
        </p:spPr>
        <p:txBody>
          <a:bodyPr wrap="none" lIns="0" tIns="0" rIns="0" bIns="0" rtlCol="0" anchor="t"/>
          <a:lstStyle/>
          <a:p>
            <a:pPr marL="0" indent="0" algn="l">
              <a:lnSpc>
                <a:spcPts val="5000"/>
              </a:lnSpc>
              <a:buNone/>
            </a:pPr>
            <a:r>
              <a:rPr lang="en-US" sz="4000" dirty="0">
                <a:solidFill>
                  <a:srgbClr val="F7F7F8"/>
                </a:solidFill>
                <a:latin typeface="DM Sans Medium" pitchFamily="34" charset="0"/>
                <a:ea typeface="DM Sans Medium" pitchFamily="34" charset="-122"/>
                <a:cs typeface="DM Sans Medium" pitchFamily="34" charset="-120"/>
              </a:rPr>
              <a:t>The Government Sector Gap</a:t>
            </a:r>
            <a:endParaRPr lang="en-US" sz="4000" dirty="0"/>
          </a:p>
        </p:txBody>
      </p:sp>
      <p:sp>
        <p:nvSpPr>
          <p:cNvPr id="3" name="Shape 1"/>
          <p:cNvSpPr/>
          <p:nvPr/>
        </p:nvSpPr>
        <p:spPr>
          <a:xfrm>
            <a:off x="565666" y="1763078"/>
            <a:ext cx="6647855" cy="5612963"/>
          </a:xfrm>
          <a:prstGeom prst="roundRect">
            <a:avLst>
              <a:gd name="adj" fmla="val 544"/>
            </a:avLst>
          </a:prstGeom>
          <a:solidFill>
            <a:srgbClr val="FF7047"/>
          </a:solidFill>
          <a:ln/>
        </p:spPr>
      </p:sp>
      <p:sp>
        <p:nvSpPr>
          <p:cNvPr id="4" name="Text 2"/>
          <p:cNvSpPr/>
          <p:nvPr/>
        </p:nvSpPr>
        <p:spPr>
          <a:xfrm>
            <a:off x="769025" y="1945481"/>
            <a:ext cx="3051929" cy="381357"/>
          </a:xfrm>
          <a:prstGeom prst="rect">
            <a:avLst/>
          </a:prstGeom>
          <a:noFill/>
          <a:ln/>
        </p:spPr>
        <p:txBody>
          <a:bodyPr wrap="none" lIns="0" tIns="0" rIns="0" bIns="0" rtlCol="0" anchor="t"/>
          <a:lstStyle/>
          <a:p>
            <a:pPr marL="0" indent="0" algn="l">
              <a:lnSpc>
                <a:spcPts val="3000"/>
              </a:lnSpc>
              <a:buNone/>
            </a:pPr>
            <a:r>
              <a:rPr lang="en-US" sz="2400" dirty="0">
                <a:solidFill>
                  <a:srgbClr val="000000"/>
                </a:solidFill>
                <a:latin typeface="DM Sans Medium" pitchFamily="34" charset="0"/>
                <a:ea typeface="DM Sans Medium" pitchFamily="34" charset="-122"/>
                <a:cs typeface="DM Sans Medium" pitchFamily="34" charset="-120"/>
              </a:rPr>
              <a:t>The Challenge</a:t>
            </a:r>
            <a:endParaRPr lang="en-US" sz="2400" dirty="0"/>
          </a:p>
        </p:txBody>
      </p:sp>
      <p:sp>
        <p:nvSpPr>
          <p:cNvPr id="5" name="Text 3"/>
          <p:cNvSpPr/>
          <p:nvPr/>
        </p:nvSpPr>
        <p:spPr>
          <a:xfrm>
            <a:off x="769025" y="2509242"/>
            <a:ext cx="6241137" cy="771763"/>
          </a:xfrm>
          <a:prstGeom prst="rect">
            <a:avLst/>
          </a:prstGeom>
          <a:noFill/>
          <a:ln/>
        </p:spPr>
        <p:txBody>
          <a:bodyPr wrap="square" lIns="0" tIns="0" rIns="0" bIns="0" rtlCol="0" anchor="t"/>
          <a:lstStyle/>
          <a:p>
            <a:pPr marL="0" indent="0" algn="l">
              <a:lnSpc>
                <a:spcPts val="3000"/>
              </a:lnSpc>
              <a:buNone/>
            </a:pPr>
            <a:r>
              <a:rPr lang="en-US" sz="2000" dirty="0">
                <a:solidFill>
                  <a:srgbClr val="000000"/>
                </a:solidFill>
                <a:latin typeface="Inter" pitchFamily="34" charset="0"/>
                <a:ea typeface="Inter" pitchFamily="34" charset="-122"/>
                <a:cs typeface="Inter" pitchFamily="34" charset="-120"/>
              </a:rPr>
              <a:t>Computer Science graduates across Pakistan are caught between two worlds—and failing at both.</a:t>
            </a:r>
            <a:endParaRPr lang="en-US" sz="2000" dirty="0"/>
          </a:p>
        </p:txBody>
      </p:sp>
      <p:pic>
        <p:nvPicPr>
          <p:cNvPr id="6" name="Image 0" descr="preencoded.png"/>
          <p:cNvPicPr>
            <a:picLocks noChangeAspect="1"/>
          </p:cNvPicPr>
          <p:nvPr/>
        </p:nvPicPr>
        <p:blipFill>
          <a:blip r:embed="rId3"/>
          <a:stretch>
            <a:fillRect/>
          </a:stretch>
        </p:blipFill>
        <p:spPr>
          <a:xfrm>
            <a:off x="769025" y="3486269"/>
            <a:ext cx="5493187" cy="3089910"/>
          </a:xfrm>
          <a:prstGeom prst="rect">
            <a:avLst/>
          </a:prstGeom>
        </p:spPr>
      </p:pic>
      <p:sp>
        <p:nvSpPr>
          <p:cNvPr id="7" name="Text 4"/>
          <p:cNvSpPr/>
          <p:nvPr/>
        </p:nvSpPr>
        <p:spPr>
          <a:xfrm>
            <a:off x="7570946" y="1945481"/>
            <a:ext cx="3496508" cy="381357"/>
          </a:xfrm>
          <a:prstGeom prst="rect">
            <a:avLst/>
          </a:prstGeom>
          <a:noFill/>
          <a:ln/>
        </p:spPr>
        <p:txBody>
          <a:bodyPr wrap="none" lIns="0" tIns="0" rIns="0" bIns="0" rtlCol="0" anchor="t"/>
          <a:lstStyle/>
          <a:p>
            <a:pPr marL="0" indent="0" algn="l">
              <a:lnSpc>
                <a:spcPts val="3000"/>
              </a:lnSpc>
              <a:buNone/>
            </a:pPr>
            <a:r>
              <a:rPr lang="en-US" sz="2400" dirty="0">
                <a:solidFill>
                  <a:srgbClr val="F7F7F8"/>
                </a:solidFill>
                <a:latin typeface="DM Sans Medium" pitchFamily="34" charset="0"/>
                <a:ea typeface="DM Sans Medium" pitchFamily="34" charset="-122"/>
                <a:cs typeface="DM Sans Medium" pitchFamily="34" charset="-120"/>
              </a:rPr>
              <a:t>Government Sector Gap</a:t>
            </a:r>
            <a:endParaRPr lang="en-US" sz="2400" dirty="0"/>
          </a:p>
        </p:txBody>
      </p:sp>
      <p:pic>
        <p:nvPicPr>
          <p:cNvPr id="8" name="Image 1" descr="preencoded.png"/>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7647265" y="2538353"/>
            <a:ext cx="305157" cy="305157"/>
          </a:xfrm>
          <a:prstGeom prst="rect">
            <a:avLst/>
          </a:prstGeom>
        </p:spPr>
      </p:pic>
      <p:sp>
        <p:nvSpPr>
          <p:cNvPr id="9" name="Text 5"/>
          <p:cNvSpPr/>
          <p:nvPr/>
        </p:nvSpPr>
        <p:spPr>
          <a:xfrm>
            <a:off x="8232100" y="2532102"/>
            <a:ext cx="5693807" cy="635794"/>
          </a:xfrm>
          <a:prstGeom prst="rect">
            <a:avLst/>
          </a:prstGeom>
          <a:noFill/>
          <a:ln/>
        </p:spPr>
        <p:txBody>
          <a:bodyPr wrap="square" lIns="0" tIns="0" rIns="0" bIns="0" rtlCol="0" anchor="t"/>
          <a:lstStyle/>
          <a:p>
            <a:pPr marL="0" indent="0" algn="l">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Abundant learning resources everywhere—yet no way to test mastery.</a:t>
            </a:r>
            <a:endParaRPr lang="en-US" sz="2000" dirty="0"/>
          </a:p>
        </p:txBody>
      </p:sp>
      <p:pic>
        <p:nvPicPr>
          <p:cNvPr id="10" name="Image 2" descr="preencoded.png"/>
          <p:cNvPicPr>
            <a:picLocks noChangeAspect="1"/>
          </p:cNvPicPr>
          <p:nvPr/>
        </p:nvPicPr>
        <p:blipFill>
          <a:blip r:embed="rId4">
            <a:extLst>
              <a:ext uri="{96DAC541-7B7A-43D3-8B79-37D633B846F1}">
                <asvg:svgBlip xmlns:asvg="http://schemas.microsoft.com/office/drawing/2016/SVG/main" xmlns="" r:embed="rId6"/>
              </a:ext>
            </a:extLst>
          </a:blip>
          <a:stretch>
            <a:fillRect/>
          </a:stretch>
        </p:blipFill>
        <p:spPr>
          <a:xfrm>
            <a:off x="7647265" y="3539073"/>
            <a:ext cx="305157" cy="305157"/>
          </a:xfrm>
          <a:prstGeom prst="rect">
            <a:avLst/>
          </a:prstGeom>
        </p:spPr>
      </p:pic>
      <p:sp>
        <p:nvSpPr>
          <p:cNvPr id="11" name="Text 6"/>
          <p:cNvSpPr/>
          <p:nvPr/>
        </p:nvSpPr>
        <p:spPr>
          <a:xfrm>
            <a:off x="8232100" y="3532823"/>
            <a:ext cx="5693807" cy="635794"/>
          </a:xfrm>
          <a:prstGeom prst="rect">
            <a:avLst/>
          </a:prstGeom>
          <a:noFill/>
          <a:ln/>
        </p:spPr>
        <p:txBody>
          <a:bodyPr wrap="square" lIns="0" tIns="0" rIns="0" bIns="0" rtlCol="0" anchor="t"/>
          <a:lstStyle/>
          <a:p>
            <a:pPr marL="0" indent="0" algn="l">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Absence of a dedicated platform for rigorous CS assessment (OOP, DSA, Networks).</a:t>
            </a:r>
            <a:endParaRPr lang="en-US" sz="2000" dirty="0"/>
          </a:p>
        </p:txBody>
      </p:sp>
      <p:pic>
        <p:nvPicPr>
          <p:cNvPr id="12" name="Image 3" descr="preencoded.png"/>
          <p:cNvPicPr>
            <a:picLocks noChangeAspect="1"/>
          </p:cNvPicPr>
          <p:nvPr/>
        </p:nvPicPr>
        <p:blipFill>
          <a:blip r:embed="rId4">
            <a:extLst>
              <a:ext uri="{96DAC541-7B7A-43D3-8B79-37D633B846F1}">
                <asvg:svgBlip xmlns:asvg="http://schemas.microsoft.com/office/drawing/2016/SVG/main" xmlns="" r:embed="rId7"/>
              </a:ext>
            </a:extLst>
          </a:blip>
          <a:stretch>
            <a:fillRect/>
          </a:stretch>
        </p:blipFill>
        <p:spPr>
          <a:xfrm>
            <a:off x="7647265" y="4539794"/>
            <a:ext cx="305157" cy="305157"/>
          </a:xfrm>
          <a:prstGeom prst="rect">
            <a:avLst/>
          </a:prstGeom>
        </p:spPr>
      </p:pic>
      <p:sp>
        <p:nvSpPr>
          <p:cNvPr id="13" name="Text 7"/>
          <p:cNvSpPr/>
          <p:nvPr/>
        </p:nvSpPr>
        <p:spPr>
          <a:xfrm>
            <a:off x="8232100" y="4533543"/>
            <a:ext cx="5693807" cy="635794"/>
          </a:xfrm>
          <a:prstGeom prst="rect">
            <a:avLst/>
          </a:prstGeom>
          <a:noFill/>
          <a:ln/>
        </p:spPr>
        <p:txBody>
          <a:bodyPr wrap="square" lIns="0" tIns="0" rIns="0" bIns="0" rtlCol="0" anchor="t"/>
          <a:lstStyle/>
          <a:p>
            <a:pPr marL="0" indent="0" algn="l">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Talented aspirants lack real exam-pattern practice.</a:t>
            </a:r>
            <a:endParaRPr lang="en-US" sz="2000" dirty="0"/>
          </a:p>
        </p:txBody>
      </p:sp>
      <p:pic>
        <p:nvPicPr>
          <p:cNvPr id="14" name="Image 4" descr="preencoded.png"/>
          <p:cNvPicPr>
            <a:picLocks noChangeAspect="1"/>
          </p:cNvPicPr>
          <p:nvPr/>
        </p:nvPicPr>
        <p:blipFill>
          <a:blip r:embed="rId4">
            <a:extLst>
              <a:ext uri="{96DAC541-7B7A-43D3-8B79-37D633B846F1}">
                <asvg:svgBlip xmlns:asvg="http://schemas.microsoft.com/office/drawing/2016/SVG/main" xmlns="" r:embed="rId9"/>
              </a:ext>
            </a:extLst>
          </a:blip>
          <a:stretch>
            <a:fillRect/>
          </a:stretch>
        </p:blipFill>
        <p:spPr>
          <a:xfrm>
            <a:off x="7647265" y="5540514"/>
            <a:ext cx="305157" cy="305157"/>
          </a:xfrm>
          <a:prstGeom prst="rect">
            <a:avLst/>
          </a:prstGeom>
        </p:spPr>
      </p:pic>
      <p:sp>
        <p:nvSpPr>
          <p:cNvPr id="15" name="Text 8"/>
          <p:cNvSpPr/>
          <p:nvPr/>
        </p:nvSpPr>
        <p:spPr>
          <a:xfrm>
            <a:off x="8232100" y="5534263"/>
            <a:ext cx="5693807" cy="635794"/>
          </a:xfrm>
          <a:prstGeom prst="rect">
            <a:avLst/>
          </a:prstGeom>
          <a:noFill/>
          <a:ln/>
        </p:spPr>
        <p:txBody>
          <a:bodyPr wrap="square" lIns="0" tIns="0" rIns="0" bIns="0" rtlCol="0" anchor="t"/>
          <a:lstStyle/>
          <a:p>
            <a:pPr marL="0" indent="0" algn="l">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Potential remains untapped, careers stalled before they begin.</a:t>
            </a:r>
            <a:endParaRPr lang="en-US" sz="2000" dirty="0"/>
          </a:p>
        </p:txBody>
      </p:sp>
      <p:pic>
        <p:nvPicPr>
          <p:cNvPr id="16" name="Image 5" descr="preencoded.png"/>
          <p:cNvPicPr>
            <a:picLocks noChangeAspect="1"/>
          </p:cNvPicPr>
          <p:nvPr/>
        </p:nvPicPr>
        <p:blipFill>
          <a:blip r:embed="rId4">
            <a:extLst>
              <a:ext uri="{96DAC541-7B7A-43D3-8B79-37D633B846F1}">
                <asvg:svgBlip xmlns:asvg="http://schemas.microsoft.com/office/drawing/2016/SVG/main" xmlns="" r:embed="rId11"/>
              </a:ext>
            </a:extLst>
          </a:blip>
          <a:stretch>
            <a:fillRect/>
          </a:stretch>
        </p:blipFill>
        <p:spPr>
          <a:xfrm>
            <a:off x="7647265" y="6541234"/>
            <a:ext cx="305157" cy="305157"/>
          </a:xfrm>
          <a:prstGeom prst="rect">
            <a:avLst/>
          </a:prstGeom>
        </p:spPr>
      </p:pic>
      <p:sp>
        <p:nvSpPr>
          <p:cNvPr id="17" name="Text 9"/>
          <p:cNvSpPr/>
          <p:nvPr/>
        </p:nvSpPr>
        <p:spPr>
          <a:xfrm>
            <a:off x="8232100" y="6534983"/>
            <a:ext cx="5693807" cy="635794"/>
          </a:xfrm>
          <a:prstGeom prst="rect">
            <a:avLst/>
          </a:prstGeom>
          <a:noFill/>
          <a:ln/>
        </p:spPr>
        <p:txBody>
          <a:bodyPr wrap="square" lIns="0" tIns="0" rIns="0" bIns="0" rtlCol="0" anchor="t"/>
          <a:lstStyle/>
          <a:p>
            <a:pPr marL="0" indent="0" algn="l">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The paradox: Knowledge without validation = No competitive edge.</a:t>
            </a:r>
            <a:endParaRPr lang="en-US" sz="20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212550" y="1350407"/>
            <a:ext cx="6382226" cy="495419"/>
          </a:xfrm>
          <a:prstGeom prst="rect">
            <a:avLst/>
          </a:prstGeom>
          <a:noFill/>
          <a:ln/>
        </p:spPr>
        <p:txBody>
          <a:bodyPr wrap="none" lIns="0" tIns="0" rIns="0" bIns="0" rtlCol="0" anchor="t"/>
          <a:lstStyle/>
          <a:p>
            <a:pPr marL="0" indent="0" algn="l">
              <a:lnSpc>
                <a:spcPts val="3900"/>
              </a:lnSpc>
              <a:buNone/>
            </a:pPr>
            <a:r>
              <a:rPr lang="en-US" sz="3100" dirty="0">
                <a:solidFill>
                  <a:srgbClr val="F7F7F8"/>
                </a:solidFill>
                <a:latin typeface="DM Sans Medium" pitchFamily="34" charset="0"/>
                <a:ea typeface="DM Sans Medium" pitchFamily="34" charset="-122"/>
                <a:cs typeface="DM Sans Medium" pitchFamily="34" charset="-120"/>
              </a:rPr>
              <a:t>Introducing GovTech: The Solution</a:t>
            </a:r>
            <a:endParaRPr lang="en-US" sz="3100" dirty="0"/>
          </a:p>
        </p:txBody>
      </p:sp>
      <p:sp>
        <p:nvSpPr>
          <p:cNvPr id="4" name="Text 1"/>
          <p:cNvSpPr/>
          <p:nvPr/>
        </p:nvSpPr>
        <p:spPr>
          <a:xfrm>
            <a:off x="4212550" y="2012037"/>
            <a:ext cx="9862899" cy="215503"/>
          </a:xfrm>
          <a:prstGeom prst="rect">
            <a:avLst/>
          </a:prstGeom>
          <a:noFill/>
          <a:ln/>
        </p:spPr>
        <p:txBody>
          <a:bodyPr wrap="none" lIns="0" tIns="0" rIns="0" bIns="0" rtlCol="0" anchor="t"/>
          <a:lstStyle/>
          <a:p>
            <a:pPr marL="0" indent="0" algn="l">
              <a:lnSpc>
                <a:spcPts val="1650"/>
              </a:lnSpc>
              <a:buNone/>
            </a:pPr>
            <a:endParaRPr lang="en-US" sz="1200" dirty="0"/>
          </a:p>
        </p:txBody>
      </p:sp>
      <p:sp>
        <p:nvSpPr>
          <p:cNvPr id="5" name="Text 2"/>
          <p:cNvSpPr/>
          <p:nvPr/>
        </p:nvSpPr>
        <p:spPr>
          <a:xfrm>
            <a:off x="4212550" y="2393752"/>
            <a:ext cx="2992398" cy="247769"/>
          </a:xfrm>
          <a:prstGeom prst="rect">
            <a:avLst/>
          </a:prstGeom>
          <a:noFill/>
          <a:ln/>
        </p:spPr>
        <p:txBody>
          <a:bodyPr wrap="none" lIns="0" tIns="0" rIns="0" bIns="0" rtlCol="0" anchor="t"/>
          <a:lstStyle/>
          <a:p>
            <a:pPr marL="0" indent="0" algn="l">
              <a:lnSpc>
                <a:spcPts val="1950"/>
              </a:lnSpc>
              <a:buNone/>
            </a:pPr>
            <a:r>
              <a:rPr lang="en-US" sz="1550" dirty="0">
                <a:solidFill>
                  <a:srgbClr val="F7F7F8"/>
                </a:solidFill>
                <a:latin typeface="DM Sans Medium" pitchFamily="34" charset="0"/>
                <a:ea typeface="DM Sans Medium" pitchFamily="34" charset="-122"/>
                <a:cs typeface="DM Sans Medium" pitchFamily="34" charset="-120"/>
              </a:rPr>
              <a:t>Redefining Standardized Testing</a:t>
            </a:r>
            <a:endParaRPr lang="en-US" sz="1550" dirty="0"/>
          </a:p>
        </p:txBody>
      </p:sp>
      <p:sp>
        <p:nvSpPr>
          <p:cNvPr id="6" name="Text 3"/>
          <p:cNvSpPr/>
          <p:nvPr/>
        </p:nvSpPr>
        <p:spPr>
          <a:xfrm>
            <a:off x="4212550" y="2807732"/>
            <a:ext cx="9862899" cy="538877"/>
          </a:xfrm>
          <a:prstGeom prst="rect">
            <a:avLst/>
          </a:prstGeom>
          <a:noFill/>
          <a:ln/>
        </p:spPr>
        <p:txBody>
          <a:bodyPr wrap="square" lIns="0" tIns="0" rIns="0" bIns="0" rtlCol="0" anchor="t"/>
          <a:lstStyle/>
          <a:p>
            <a:pPr marL="0" indent="0" algn="l">
              <a:lnSpc>
                <a:spcPts val="2100"/>
              </a:lnSpc>
              <a:buNone/>
            </a:pPr>
            <a:r>
              <a:rPr lang="en-US" sz="1550" dirty="0">
                <a:solidFill>
                  <a:srgbClr val="D6D9D7"/>
                </a:solidFill>
                <a:latin typeface="Inter" pitchFamily="34" charset="0"/>
                <a:ea typeface="Inter" pitchFamily="34" charset="-122"/>
                <a:cs typeface="Inter" pitchFamily="34" charset="-120"/>
              </a:rPr>
              <a:t>GovTech delivers a specialized module engine that precisely calibrates assessment questions to align with current industry standards and critical government syllabi.</a:t>
            </a:r>
            <a:endParaRPr lang="en-US" sz="1550" dirty="0"/>
          </a:p>
        </p:txBody>
      </p:sp>
      <p:sp>
        <p:nvSpPr>
          <p:cNvPr id="7" name="Shape 4"/>
          <p:cNvSpPr/>
          <p:nvPr/>
        </p:nvSpPr>
        <p:spPr>
          <a:xfrm>
            <a:off x="4212550" y="3471267"/>
            <a:ext cx="4876086" cy="1864042"/>
          </a:xfrm>
          <a:prstGeom prst="roundRect">
            <a:avLst>
              <a:gd name="adj" fmla="val 1276"/>
            </a:avLst>
          </a:prstGeom>
          <a:solidFill>
            <a:srgbClr val="4C5052"/>
          </a:solidFill>
          <a:ln/>
        </p:spPr>
      </p:sp>
      <p:sp>
        <p:nvSpPr>
          <p:cNvPr id="8" name="Shape 5"/>
          <p:cNvSpPr/>
          <p:nvPr/>
        </p:nvSpPr>
        <p:spPr>
          <a:xfrm>
            <a:off x="4371023" y="3629739"/>
            <a:ext cx="475655" cy="475655"/>
          </a:xfrm>
          <a:prstGeom prst="roundRect">
            <a:avLst>
              <a:gd name="adj" fmla="val 19222095"/>
            </a:avLst>
          </a:prstGeom>
          <a:solidFill>
            <a:srgbClr val="AC9EF5"/>
          </a:solidFill>
          <a:ln/>
        </p:spPr>
      </p:sp>
      <p:pic>
        <p:nvPicPr>
          <p:cNvPr id="9" name="Image 1" descr="preencoded.png"/>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4501872" y="3760589"/>
            <a:ext cx="213955" cy="213955"/>
          </a:xfrm>
          <a:prstGeom prst="rect">
            <a:avLst/>
          </a:prstGeom>
        </p:spPr>
      </p:pic>
      <p:sp>
        <p:nvSpPr>
          <p:cNvPr id="10" name="Text 6"/>
          <p:cNvSpPr/>
          <p:nvPr/>
        </p:nvSpPr>
        <p:spPr>
          <a:xfrm>
            <a:off x="4371023" y="4216122"/>
            <a:ext cx="3475911" cy="247769"/>
          </a:xfrm>
          <a:prstGeom prst="rect">
            <a:avLst/>
          </a:prstGeom>
          <a:noFill/>
          <a:ln/>
        </p:spPr>
        <p:txBody>
          <a:bodyPr wrap="none" lIns="0" tIns="0" rIns="0" bIns="0" rtlCol="0" anchor="t"/>
          <a:lstStyle/>
          <a:p>
            <a:pPr marL="0" indent="0" algn="l">
              <a:lnSpc>
                <a:spcPts val="1950"/>
              </a:lnSpc>
              <a:buNone/>
            </a:pPr>
            <a:r>
              <a:rPr lang="en-US" sz="1550" dirty="0">
                <a:solidFill>
                  <a:srgbClr val="D6D9D7"/>
                </a:solidFill>
                <a:latin typeface="DM Sans Medium" pitchFamily="34" charset="0"/>
                <a:ea typeface="DM Sans Medium" pitchFamily="34" charset="-122"/>
                <a:cs typeface="DM Sans Medium" pitchFamily="34" charset="-120"/>
              </a:rPr>
              <a:t>Object-Oriented Programming (OOP)</a:t>
            </a:r>
            <a:endParaRPr lang="en-US" sz="1550" dirty="0"/>
          </a:p>
        </p:txBody>
      </p:sp>
      <p:sp>
        <p:nvSpPr>
          <p:cNvPr id="11" name="Text 7"/>
          <p:cNvSpPr/>
          <p:nvPr/>
        </p:nvSpPr>
        <p:spPr>
          <a:xfrm>
            <a:off x="4371023" y="4530328"/>
            <a:ext cx="4559141" cy="646509"/>
          </a:xfrm>
          <a:prstGeom prst="rect">
            <a:avLst/>
          </a:prstGeom>
          <a:noFill/>
          <a:ln/>
        </p:spPr>
        <p:txBody>
          <a:bodyPr wrap="square" lIns="0" tIns="0" rIns="0" bIns="0" rtlCol="0" anchor="t"/>
          <a:lstStyle/>
          <a:p>
            <a:pPr marL="0" indent="0" algn="l">
              <a:lnSpc>
                <a:spcPts val="1650"/>
              </a:lnSpc>
              <a:buNone/>
            </a:pPr>
            <a:r>
              <a:rPr lang="en-US" sz="1200" dirty="0">
                <a:solidFill>
                  <a:srgbClr val="D6D9D7"/>
                </a:solidFill>
                <a:latin typeface="Inter" pitchFamily="34" charset="0"/>
                <a:ea typeface="Inter" pitchFamily="34" charset="-122"/>
                <a:cs typeface="Inter" pitchFamily="34" charset="-120"/>
              </a:rPr>
              <a:t>Deep dive into classes, objects, inheritance, and polymorphism with tailored assessments designed for real-world application.</a:t>
            </a:r>
            <a:endParaRPr lang="en-US" sz="1200" dirty="0"/>
          </a:p>
        </p:txBody>
      </p:sp>
      <p:sp>
        <p:nvSpPr>
          <p:cNvPr id="12" name="Shape 8"/>
          <p:cNvSpPr/>
          <p:nvPr/>
        </p:nvSpPr>
        <p:spPr>
          <a:xfrm>
            <a:off x="9199364" y="3471267"/>
            <a:ext cx="4876086" cy="1864042"/>
          </a:xfrm>
          <a:prstGeom prst="roundRect">
            <a:avLst>
              <a:gd name="adj" fmla="val 1276"/>
            </a:avLst>
          </a:prstGeom>
          <a:solidFill>
            <a:srgbClr val="4C5052"/>
          </a:solidFill>
          <a:ln/>
        </p:spPr>
      </p:sp>
      <p:sp>
        <p:nvSpPr>
          <p:cNvPr id="13" name="Shape 9"/>
          <p:cNvSpPr/>
          <p:nvPr/>
        </p:nvSpPr>
        <p:spPr>
          <a:xfrm>
            <a:off x="9357836" y="3629739"/>
            <a:ext cx="475655" cy="475655"/>
          </a:xfrm>
          <a:prstGeom prst="roundRect">
            <a:avLst>
              <a:gd name="adj" fmla="val 19222095"/>
            </a:avLst>
          </a:prstGeom>
          <a:solidFill>
            <a:srgbClr val="AC9EF5"/>
          </a:solidFill>
          <a:ln/>
        </p:spPr>
      </p:sp>
      <p:pic>
        <p:nvPicPr>
          <p:cNvPr id="14" name="Image 2" descr="preencoded.png"/>
          <p:cNvPicPr>
            <a:picLocks noChangeAspect="1"/>
          </p:cNvPicPr>
          <p:nvPr/>
        </p:nvPicPr>
        <p:blipFill>
          <a:blip r:embed="rId4">
            <a:extLst>
              <a:ext uri="{96DAC541-7B7A-43D3-8B79-37D633B846F1}">
                <asvg:svgBlip xmlns:asvg="http://schemas.microsoft.com/office/drawing/2016/SVG/main" xmlns="" r:embed="rId6"/>
              </a:ext>
            </a:extLst>
          </a:blip>
          <a:stretch>
            <a:fillRect/>
          </a:stretch>
        </p:blipFill>
        <p:spPr>
          <a:xfrm>
            <a:off x="9488686" y="3760589"/>
            <a:ext cx="213955" cy="213955"/>
          </a:xfrm>
          <a:prstGeom prst="rect">
            <a:avLst/>
          </a:prstGeom>
        </p:spPr>
      </p:pic>
      <p:sp>
        <p:nvSpPr>
          <p:cNvPr id="15" name="Text 10"/>
          <p:cNvSpPr/>
          <p:nvPr/>
        </p:nvSpPr>
        <p:spPr>
          <a:xfrm>
            <a:off x="9357836" y="4216122"/>
            <a:ext cx="3320296" cy="247769"/>
          </a:xfrm>
          <a:prstGeom prst="rect">
            <a:avLst/>
          </a:prstGeom>
          <a:noFill/>
          <a:ln/>
        </p:spPr>
        <p:txBody>
          <a:bodyPr wrap="none" lIns="0" tIns="0" rIns="0" bIns="0" rtlCol="0" anchor="t"/>
          <a:lstStyle/>
          <a:p>
            <a:pPr marL="0" indent="0" algn="l">
              <a:lnSpc>
                <a:spcPts val="1950"/>
              </a:lnSpc>
              <a:buNone/>
            </a:pPr>
            <a:r>
              <a:rPr lang="en-US" sz="1550" dirty="0">
                <a:solidFill>
                  <a:srgbClr val="D6D9D7"/>
                </a:solidFill>
                <a:latin typeface="DM Sans Medium" pitchFamily="34" charset="0"/>
                <a:ea typeface="DM Sans Medium" pitchFamily="34" charset="-122"/>
                <a:cs typeface="DM Sans Medium" pitchFamily="34" charset="-120"/>
              </a:rPr>
              <a:t>Data Structures &amp; Algorithms (DSA)</a:t>
            </a:r>
            <a:endParaRPr lang="en-US" sz="1550" dirty="0"/>
          </a:p>
        </p:txBody>
      </p:sp>
      <p:sp>
        <p:nvSpPr>
          <p:cNvPr id="16" name="Text 11"/>
          <p:cNvSpPr/>
          <p:nvPr/>
        </p:nvSpPr>
        <p:spPr>
          <a:xfrm>
            <a:off x="9357836" y="4530328"/>
            <a:ext cx="4559141" cy="431006"/>
          </a:xfrm>
          <a:prstGeom prst="rect">
            <a:avLst/>
          </a:prstGeom>
          <a:noFill/>
          <a:ln/>
        </p:spPr>
        <p:txBody>
          <a:bodyPr wrap="square" lIns="0" tIns="0" rIns="0" bIns="0" rtlCol="0" anchor="t"/>
          <a:lstStyle/>
          <a:p>
            <a:pPr marL="0" indent="0" algn="l">
              <a:lnSpc>
                <a:spcPts val="1650"/>
              </a:lnSpc>
              <a:buNone/>
            </a:pPr>
            <a:r>
              <a:rPr lang="en-US" sz="1200" dirty="0">
                <a:solidFill>
                  <a:srgbClr val="D6D9D7"/>
                </a:solidFill>
                <a:latin typeface="Inter" pitchFamily="34" charset="0"/>
                <a:ea typeface="Inter" pitchFamily="34" charset="-122"/>
                <a:cs typeface="Inter" pitchFamily="34" charset="-120"/>
              </a:rPr>
              <a:t>Rigorous practice on arrays, linked lists, trees, graphs, and complex algorithmic problem-solving scenarios.</a:t>
            </a:r>
            <a:endParaRPr lang="en-US" sz="1200" dirty="0"/>
          </a:p>
        </p:txBody>
      </p:sp>
      <p:sp>
        <p:nvSpPr>
          <p:cNvPr id="17" name="Shape 12"/>
          <p:cNvSpPr/>
          <p:nvPr/>
        </p:nvSpPr>
        <p:spPr>
          <a:xfrm>
            <a:off x="4212550" y="5446038"/>
            <a:ext cx="9862899" cy="1433036"/>
          </a:xfrm>
          <a:prstGeom prst="roundRect">
            <a:avLst>
              <a:gd name="adj" fmla="val 1660"/>
            </a:avLst>
          </a:prstGeom>
          <a:solidFill>
            <a:srgbClr val="4C5052"/>
          </a:solidFill>
          <a:ln/>
        </p:spPr>
      </p:sp>
      <p:sp>
        <p:nvSpPr>
          <p:cNvPr id="18" name="Shape 13"/>
          <p:cNvSpPr/>
          <p:nvPr/>
        </p:nvSpPr>
        <p:spPr>
          <a:xfrm>
            <a:off x="4371023" y="5604510"/>
            <a:ext cx="475655" cy="475655"/>
          </a:xfrm>
          <a:prstGeom prst="roundRect">
            <a:avLst>
              <a:gd name="adj" fmla="val 19222095"/>
            </a:avLst>
          </a:prstGeom>
          <a:solidFill>
            <a:srgbClr val="AC9EF5"/>
          </a:solidFill>
          <a:ln/>
        </p:spPr>
      </p:sp>
      <p:pic>
        <p:nvPicPr>
          <p:cNvPr id="19" name="Image 3" descr="preencoded.png"/>
          <p:cNvPicPr>
            <a:picLocks noChangeAspect="1"/>
          </p:cNvPicPr>
          <p:nvPr/>
        </p:nvPicPr>
        <p:blipFill>
          <a:blip r:embed="rId4">
            <a:extLst>
              <a:ext uri="{96DAC541-7B7A-43D3-8B79-37D633B846F1}">
                <asvg:svgBlip xmlns:asvg="http://schemas.microsoft.com/office/drawing/2016/SVG/main" xmlns="" r:embed="rId7"/>
              </a:ext>
            </a:extLst>
          </a:blip>
          <a:stretch>
            <a:fillRect/>
          </a:stretch>
        </p:blipFill>
        <p:spPr>
          <a:xfrm>
            <a:off x="4501872" y="5735360"/>
            <a:ext cx="213955" cy="213955"/>
          </a:xfrm>
          <a:prstGeom prst="rect">
            <a:avLst/>
          </a:prstGeom>
        </p:spPr>
      </p:pic>
      <p:sp>
        <p:nvSpPr>
          <p:cNvPr id="20" name="Text 14"/>
          <p:cNvSpPr/>
          <p:nvPr/>
        </p:nvSpPr>
        <p:spPr>
          <a:xfrm>
            <a:off x="4371023" y="6190893"/>
            <a:ext cx="1981914" cy="247769"/>
          </a:xfrm>
          <a:prstGeom prst="rect">
            <a:avLst/>
          </a:prstGeom>
          <a:noFill/>
          <a:ln/>
        </p:spPr>
        <p:txBody>
          <a:bodyPr wrap="none" lIns="0" tIns="0" rIns="0" bIns="0" rtlCol="0" anchor="t"/>
          <a:lstStyle/>
          <a:p>
            <a:pPr marL="0" indent="0" algn="l">
              <a:lnSpc>
                <a:spcPts val="1950"/>
              </a:lnSpc>
              <a:buNone/>
            </a:pPr>
            <a:r>
              <a:rPr lang="en-US" sz="1550" dirty="0">
                <a:solidFill>
                  <a:srgbClr val="D6D9D7"/>
                </a:solidFill>
                <a:latin typeface="DM Sans Medium" pitchFamily="34" charset="0"/>
                <a:ea typeface="DM Sans Medium" pitchFamily="34" charset="-122"/>
                <a:cs typeface="DM Sans Medium" pitchFamily="34" charset="-120"/>
              </a:rPr>
              <a:t>Computer Networks</a:t>
            </a:r>
            <a:endParaRPr lang="en-US" sz="1550" dirty="0"/>
          </a:p>
        </p:txBody>
      </p:sp>
      <p:sp>
        <p:nvSpPr>
          <p:cNvPr id="21" name="Text 15"/>
          <p:cNvSpPr/>
          <p:nvPr/>
        </p:nvSpPr>
        <p:spPr>
          <a:xfrm>
            <a:off x="4371023" y="6505099"/>
            <a:ext cx="9545955" cy="215503"/>
          </a:xfrm>
          <a:prstGeom prst="rect">
            <a:avLst/>
          </a:prstGeom>
          <a:noFill/>
          <a:ln/>
        </p:spPr>
        <p:txBody>
          <a:bodyPr wrap="none" lIns="0" tIns="0" rIns="0" bIns="0" rtlCol="0" anchor="t"/>
          <a:lstStyle/>
          <a:p>
            <a:pPr marL="0" indent="0" algn="l">
              <a:lnSpc>
                <a:spcPts val="1650"/>
              </a:lnSpc>
              <a:buNone/>
            </a:pPr>
            <a:r>
              <a:rPr lang="en-US" sz="1200" dirty="0">
                <a:solidFill>
                  <a:srgbClr val="D6D9D7"/>
                </a:solidFill>
                <a:latin typeface="Inter" pitchFamily="34" charset="0"/>
                <a:ea typeface="Inter" pitchFamily="34" charset="-122"/>
                <a:cs typeface="Inter" pitchFamily="34" charset="-120"/>
              </a:rPr>
              <a:t>Comprehensive modules covering essential protocols, network architectures, and robust security measures.</a:t>
            </a:r>
            <a:endParaRPr lang="en-US" sz="12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671036"/>
            <a:ext cx="8058983" cy="708779"/>
          </a:xfrm>
          <a:prstGeom prst="rect">
            <a:avLst/>
          </a:prstGeom>
          <a:noFill/>
          <a:ln/>
        </p:spPr>
        <p:txBody>
          <a:bodyPr wrap="non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The "Secret Sauce" Tech Stack</a:t>
            </a:r>
            <a:endParaRPr lang="en-US" sz="4450" dirty="0"/>
          </a:p>
        </p:txBody>
      </p:sp>
      <p:pic>
        <p:nvPicPr>
          <p:cNvPr id="3" name="Image 0" descr="preencoded.png"/>
          <p:cNvPicPr>
            <a:picLocks noChangeAspect="1"/>
          </p:cNvPicPr>
          <p:nvPr/>
        </p:nvPicPr>
        <p:blipFill>
          <a:blip r:embed="rId3"/>
          <a:stretch>
            <a:fillRect/>
          </a:stretch>
        </p:blipFill>
        <p:spPr>
          <a:xfrm>
            <a:off x="793790" y="2869882"/>
            <a:ext cx="6244709" cy="3538657"/>
          </a:xfrm>
          <a:prstGeom prst="rect">
            <a:avLst/>
          </a:prstGeom>
        </p:spPr>
      </p:pic>
      <p:sp>
        <p:nvSpPr>
          <p:cNvPr id="4" name="Text 1"/>
          <p:cNvSpPr/>
          <p:nvPr/>
        </p:nvSpPr>
        <p:spPr>
          <a:xfrm>
            <a:off x="7599521" y="1975128"/>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DM Sans Light" pitchFamily="34" charset="0"/>
                <a:ea typeface="DM Sans Light" pitchFamily="34" charset="-122"/>
                <a:cs typeface="DM Sans Light" pitchFamily="34" charset="-120"/>
              </a:rPr>
              <a:t>01</a:t>
            </a:r>
            <a:endParaRPr lang="en-US" sz="1750" dirty="0"/>
          </a:p>
        </p:txBody>
      </p:sp>
      <p:sp>
        <p:nvSpPr>
          <p:cNvPr id="5" name="Shape 2"/>
          <p:cNvSpPr/>
          <p:nvPr/>
        </p:nvSpPr>
        <p:spPr>
          <a:xfrm>
            <a:off x="7599521" y="2330172"/>
            <a:ext cx="6244709" cy="30480"/>
          </a:xfrm>
          <a:prstGeom prst="rect">
            <a:avLst/>
          </a:prstGeom>
          <a:solidFill>
            <a:srgbClr val="AC9EF5"/>
          </a:solidFill>
          <a:ln/>
        </p:spPr>
      </p:sp>
      <p:sp>
        <p:nvSpPr>
          <p:cNvPr id="6" name="Text 3"/>
          <p:cNvSpPr/>
          <p:nvPr/>
        </p:nvSpPr>
        <p:spPr>
          <a:xfrm>
            <a:off x="7599521" y="250448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 Adaptive Engine</a:t>
            </a:r>
            <a:endParaRPr lang="en-US" sz="2200" dirty="0"/>
          </a:p>
        </p:txBody>
      </p:sp>
      <p:sp>
        <p:nvSpPr>
          <p:cNvPr id="7" name="Text 4"/>
          <p:cNvSpPr/>
          <p:nvPr/>
        </p:nvSpPr>
        <p:spPr>
          <a:xfrm>
            <a:off x="7599521" y="3085624"/>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Real-time scoring with </a:t>
            </a:r>
            <a:r>
              <a:rPr lang="en-US" sz="1750" b="1" dirty="0">
                <a:solidFill>
                  <a:srgbClr val="D6D9D7"/>
                </a:solidFill>
                <a:latin typeface="Inter" pitchFamily="34" charset="0"/>
                <a:ea typeface="Inter" pitchFamily="34" charset="-122"/>
                <a:cs typeface="Inter" pitchFamily="34" charset="-120"/>
              </a:rPr>
              <a:t>dynamic difficulty adjustment</a:t>
            </a:r>
            <a:r>
              <a:rPr lang="en-US" sz="1750" dirty="0">
                <a:solidFill>
                  <a:srgbClr val="D6D9D7"/>
                </a:solidFill>
                <a:latin typeface="Inter" pitchFamily="34" charset="0"/>
                <a:ea typeface="Inter" pitchFamily="34" charset="-122"/>
                <a:cs typeface="Inter" pitchFamily="34" charset="-120"/>
              </a:rPr>
              <a:t> (Easy/Medium/Hard) that mimics actual exam pressure, building confidence progressively.</a:t>
            </a:r>
            <a:endParaRPr lang="en-US" sz="1750" dirty="0"/>
          </a:p>
        </p:txBody>
      </p:sp>
      <p:sp>
        <p:nvSpPr>
          <p:cNvPr id="8" name="Text 5"/>
          <p:cNvSpPr/>
          <p:nvPr/>
        </p:nvSpPr>
        <p:spPr>
          <a:xfrm>
            <a:off x="7599521" y="4571167"/>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DM Sans Light" pitchFamily="34" charset="0"/>
                <a:ea typeface="DM Sans Light" pitchFamily="34" charset="-122"/>
                <a:cs typeface="DM Sans Light" pitchFamily="34" charset="-120"/>
              </a:rPr>
              <a:t>02</a:t>
            </a:r>
            <a:endParaRPr lang="en-US" sz="1750" dirty="0"/>
          </a:p>
        </p:txBody>
      </p:sp>
      <p:sp>
        <p:nvSpPr>
          <p:cNvPr id="9" name="Shape 6"/>
          <p:cNvSpPr/>
          <p:nvPr/>
        </p:nvSpPr>
        <p:spPr>
          <a:xfrm>
            <a:off x="7599521" y="4926211"/>
            <a:ext cx="6244709" cy="30480"/>
          </a:xfrm>
          <a:prstGeom prst="rect">
            <a:avLst/>
          </a:prstGeom>
          <a:solidFill>
            <a:srgbClr val="AC9EF5"/>
          </a:solidFill>
          <a:ln/>
        </p:spPr>
      </p:sp>
      <p:sp>
        <p:nvSpPr>
          <p:cNvPr id="10" name="Text 7"/>
          <p:cNvSpPr/>
          <p:nvPr/>
        </p:nvSpPr>
        <p:spPr>
          <a:xfrm>
            <a:off x="7599521" y="510051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 Knowledge Pool</a:t>
            </a:r>
            <a:endParaRPr lang="en-US" sz="2200" dirty="0"/>
          </a:p>
        </p:txBody>
      </p:sp>
      <p:sp>
        <p:nvSpPr>
          <p:cNvPr id="11" name="Text 8"/>
          <p:cNvSpPr/>
          <p:nvPr/>
        </p:nvSpPr>
        <p:spPr>
          <a:xfrm>
            <a:off x="7599521" y="5681663"/>
            <a:ext cx="6244709" cy="1451610"/>
          </a:xfrm>
          <a:prstGeom prst="rect">
            <a:avLst/>
          </a:prstGeom>
          <a:noFill/>
          <a:ln/>
        </p:spPr>
        <p:txBody>
          <a:bodyPr wrap="square" lIns="0" tIns="0" rIns="0" bIns="0" rtlCol="0" anchor="t"/>
          <a:lstStyle/>
          <a:p>
            <a:pPr marL="0" indent="0" algn="l">
              <a:lnSpc>
                <a:spcPts val="2850"/>
              </a:lnSpc>
              <a:buNone/>
            </a:pPr>
            <a:r>
              <a:rPr lang="en-US" sz="1750" b="1" dirty="0">
                <a:solidFill>
                  <a:srgbClr val="D6D9D7"/>
                </a:solidFill>
                <a:latin typeface="Inter" pitchFamily="34" charset="0"/>
                <a:ea typeface="Inter" pitchFamily="34" charset="-122"/>
                <a:cs typeface="Inter" pitchFamily="34" charset="-120"/>
              </a:rPr>
              <a:t>1,000+ meticulously verified questions</a:t>
            </a:r>
            <a:r>
              <a:rPr lang="en-US" sz="1750" dirty="0">
                <a:solidFill>
                  <a:srgbClr val="D6D9D7"/>
                </a:solidFill>
                <a:latin typeface="Inter" pitchFamily="34" charset="0"/>
                <a:ea typeface="Inter" pitchFamily="34" charset="-122"/>
                <a:cs typeface="Inter" pitchFamily="34" charset="-120"/>
              </a:rPr>
              <a:t> covering the Big Three: Object-Oriented Programming, Data Structures, and Computer Networks—the foundation of every technical assessment.</a:t>
            </a:r>
            <a:endParaRPr lang="en-US" sz="175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332809" y="450294"/>
            <a:ext cx="3964781" cy="476250"/>
          </a:xfrm>
          <a:prstGeom prst="rect">
            <a:avLst/>
          </a:prstGeom>
          <a:noFill/>
          <a:ln/>
        </p:spPr>
        <p:txBody>
          <a:bodyPr wrap="none" lIns="0" tIns="0" rIns="0" bIns="0" rtlCol="0" anchor="t"/>
          <a:lstStyle/>
          <a:p>
            <a:pPr marL="0" indent="0" algn="ctr">
              <a:lnSpc>
                <a:spcPts val="3750"/>
              </a:lnSpc>
              <a:buNone/>
            </a:pPr>
            <a:r>
              <a:rPr lang="en-US" sz="3000" dirty="0">
                <a:solidFill>
                  <a:srgbClr val="F7F7F8"/>
                </a:solidFill>
                <a:latin typeface="DM Sans Medium" pitchFamily="34" charset="0"/>
                <a:ea typeface="DM Sans Medium" pitchFamily="34" charset="-122"/>
                <a:cs typeface="DM Sans Medium" pitchFamily="34" charset="-120"/>
              </a:rPr>
              <a:t>The Platform in Action</a:t>
            </a:r>
            <a:endParaRPr lang="en-US" sz="3000" dirty="0"/>
          </a:p>
        </p:txBody>
      </p:sp>
      <p:sp>
        <p:nvSpPr>
          <p:cNvPr id="3" name="Text 1"/>
          <p:cNvSpPr/>
          <p:nvPr/>
        </p:nvSpPr>
        <p:spPr>
          <a:xfrm>
            <a:off x="2057162" y="1131332"/>
            <a:ext cx="10516076" cy="203835"/>
          </a:xfrm>
          <a:prstGeom prst="rect">
            <a:avLst/>
          </a:prstGeom>
          <a:noFill/>
          <a:ln/>
        </p:spPr>
        <p:txBody>
          <a:bodyPr wrap="none" lIns="0" tIns="0" rIns="0" bIns="0" rtlCol="0" anchor="t"/>
          <a:lstStyle/>
          <a:p>
            <a:pPr marL="0" indent="0" algn="ctr">
              <a:lnSpc>
                <a:spcPts val="1600"/>
              </a:lnSpc>
              <a:buNone/>
            </a:pPr>
            <a:r>
              <a:rPr lang="en-US" sz="1200" dirty="0">
                <a:solidFill>
                  <a:srgbClr val="D6D9D7"/>
                </a:solidFill>
                <a:latin typeface="Inter" pitchFamily="34" charset="0"/>
                <a:ea typeface="Inter" pitchFamily="34" charset="-122"/>
                <a:cs typeface="Inter" pitchFamily="34" charset="-120"/>
              </a:rPr>
              <a:t>From Theory to Practice</a:t>
            </a:r>
            <a:endParaRPr lang="en-US" sz="1200" dirty="0"/>
          </a:p>
        </p:txBody>
      </p:sp>
      <p:pic>
        <p:nvPicPr>
          <p:cNvPr id="4" name="Image 0" descr="preencoded.png"/>
          <p:cNvPicPr>
            <a:picLocks noChangeAspect="1"/>
          </p:cNvPicPr>
          <p:nvPr/>
        </p:nvPicPr>
        <p:blipFill>
          <a:blip r:embed="rId3"/>
          <a:stretch>
            <a:fillRect/>
          </a:stretch>
        </p:blipFill>
        <p:spPr>
          <a:xfrm>
            <a:off x="2057162" y="1450300"/>
            <a:ext cx="10516076" cy="5959078"/>
          </a:xfrm>
          <a:prstGeom prst="rect">
            <a:avLst/>
          </a:prstGeom>
        </p:spPr>
      </p:pic>
      <p:sp>
        <p:nvSpPr>
          <p:cNvPr id="5" name="Text 2"/>
          <p:cNvSpPr/>
          <p:nvPr/>
        </p:nvSpPr>
        <p:spPr>
          <a:xfrm>
            <a:off x="2057162" y="7524512"/>
            <a:ext cx="10516076" cy="254794"/>
          </a:xfrm>
          <a:prstGeom prst="rect">
            <a:avLst/>
          </a:prstGeom>
          <a:noFill/>
          <a:ln/>
        </p:spPr>
        <p:txBody>
          <a:bodyPr wrap="none" lIns="0" tIns="0" rIns="0" bIns="0" rtlCol="0" anchor="t"/>
          <a:lstStyle/>
          <a:p>
            <a:pPr marL="0" indent="0" algn="ctr">
              <a:lnSpc>
                <a:spcPts val="2000"/>
              </a:lnSpc>
              <a:buNone/>
            </a:pPr>
            <a:r>
              <a:rPr lang="en-US" sz="1500" dirty="0">
                <a:solidFill>
                  <a:srgbClr val="D6D9D7"/>
                </a:solidFill>
                <a:latin typeface="Inter" pitchFamily="34" charset="0"/>
                <a:ea typeface="Inter" pitchFamily="34" charset="-122"/>
                <a:cs typeface="Inter" pitchFamily="34" charset="-120"/>
              </a:rPr>
              <a:t>Let's architect a knowledge base together.</a:t>
            </a:r>
            <a:endParaRPr lang="en-US" sz="15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24733" y="1172647"/>
            <a:ext cx="12467630" cy="647105"/>
          </a:xfrm>
          <a:prstGeom prst="rect">
            <a:avLst/>
          </a:prstGeom>
          <a:noFill/>
          <a:ln/>
        </p:spPr>
        <p:txBody>
          <a:bodyPr wrap="none" lIns="0" tIns="0" rIns="0" bIns="0" rtlCol="0" anchor="t"/>
          <a:lstStyle/>
          <a:p>
            <a:pPr marL="0" indent="0" algn="l">
              <a:lnSpc>
                <a:spcPts val="5050"/>
              </a:lnSpc>
              <a:buNone/>
            </a:pPr>
            <a:r>
              <a:rPr lang="en-US" sz="4050" dirty="0">
                <a:solidFill>
                  <a:srgbClr val="F7F7F8"/>
                </a:solidFill>
                <a:latin typeface="DM Sans Medium" pitchFamily="34" charset="0"/>
                <a:ea typeface="DM Sans Medium" pitchFamily="34" charset="-122"/>
                <a:cs typeface="DM Sans Medium" pitchFamily="34" charset="-120"/>
              </a:rPr>
              <a:t>Building the Next Generation of Digital Government</a:t>
            </a:r>
            <a:endParaRPr lang="en-US" sz="4050" dirty="0"/>
          </a:p>
        </p:txBody>
      </p:sp>
      <p:sp>
        <p:nvSpPr>
          <p:cNvPr id="3" name="Text 1"/>
          <p:cNvSpPr/>
          <p:nvPr/>
        </p:nvSpPr>
        <p:spPr>
          <a:xfrm>
            <a:off x="724733" y="2197775"/>
            <a:ext cx="13180933" cy="316825"/>
          </a:xfrm>
          <a:prstGeom prst="rect">
            <a:avLst/>
          </a:prstGeom>
          <a:noFill/>
          <a:ln/>
        </p:spPr>
        <p:txBody>
          <a:bodyPr wrap="none" lIns="0" tIns="0" rIns="0" bIns="0" rtlCol="0" anchor="t"/>
          <a:lstStyle/>
          <a:p>
            <a:pPr marL="0" indent="0" algn="l">
              <a:lnSpc>
                <a:spcPts val="2450"/>
              </a:lnSpc>
              <a:buNone/>
            </a:pPr>
            <a:r>
              <a:rPr lang="en-US" sz="1600" dirty="0">
                <a:solidFill>
                  <a:srgbClr val="D6D9D7"/>
                </a:solidFill>
                <a:latin typeface="Inter" pitchFamily="34" charset="0"/>
                <a:ea typeface="Inter" pitchFamily="34" charset="-122"/>
                <a:cs typeface="Inter" pitchFamily="34" charset="-120"/>
              </a:rPr>
              <a:t>Our vision is to become the standard 'GRE for Computer Science' in Pakistan.</a:t>
            </a:r>
            <a:endParaRPr lang="en-US" sz="1600" dirty="0"/>
          </a:p>
        </p:txBody>
      </p:sp>
      <p:sp>
        <p:nvSpPr>
          <p:cNvPr id="4" name="Text 2"/>
          <p:cNvSpPr/>
          <p:nvPr/>
        </p:nvSpPr>
        <p:spPr>
          <a:xfrm>
            <a:off x="724733" y="2798088"/>
            <a:ext cx="4141470" cy="517565"/>
          </a:xfrm>
          <a:prstGeom prst="rect">
            <a:avLst/>
          </a:prstGeom>
          <a:noFill/>
          <a:ln/>
        </p:spPr>
        <p:txBody>
          <a:bodyPr wrap="none" lIns="0" tIns="0" rIns="0" bIns="0" rtlCol="0" anchor="t"/>
          <a:lstStyle/>
          <a:p>
            <a:pPr marL="0" indent="0" algn="l">
              <a:lnSpc>
                <a:spcPts val="4050"/>
              </a:lnSpc>
              <a:buNone/>
            </a:pPr>
            <a:r>
              <a:rPr lang="en-US" sz="3250" dirty="0">
                <a:solidFill>
                  <a:srgbClr val="F7F7F8"/>
                </a:solidFill>
                <a:latin typeface="DM Sans Medium" pitchFamily="34" charset="0"/>
                <a:ea typeface="DM Sans Medium" pitchFamily="34" charset="-122"/>
                <a:cs typeface="DM Sans Medium" pitchFamily="34" charset="-120"/>
              </a:rPr>
              <a:t>Target Audience</a:t>
            </a:r>
            <a:endParaRPr lang="en-US" sz="3250" dirty="0"/>
          </a:p>
        </p:txBody>
      </p:sp>
      <p:sp>
        <p:nvSpPr>
          <p:cNvPr id="5" name="Shape 3"/>
          <p:cNvSpPr/>
          <p:nvPr/>
        </p:nvSpPr>
        <p:spPr>
          <a:xfrm>
            <a:off x="724733" y="3599140"/>
            <a:ext cx="4267676" cy="2611517"/>
          </a:xfrm>
          <a:prstGeom prst="roundRect">
            <a:avLst>
              <a:gd name="adj" fmla="val 1189"/>
            </a:avLst>
          </a:prstGeom>
          <a:solidFill>
            <a:srgbClr val="4C5052"/>
          </a:solidFill>
          <a:ln/>
        </p:spPr>
      </p:sp>
      <p:sp>
        <p:nvSpPr>
          <p:cNvPr id="6" name="Shape 4"/>
          <p:cNvSpPr/>
          <p:nvPr/>
        </p:nvSpPr>
        <p:spPr>
          <a:xfrm>
            <a:off x="931783" y="3806190"/>
            <a:ext cx="621149" cy="621149"/>
          </a:xfrm>
          <a:prstGeom prst="roundRect">
            <a:avLst>
              <a:gd name="adj" fmla="val 14719633"/>
            </a:avLst>
          </a:prstGeom>
          <a:solidFill>
            <a:srgbClr val="AC9EF5"/>
          </a:solidFill>
          <a:ln/>
        </p:spPr>
      </p:sp>
      <p:pic>
        <p:nvPicPr>
          <p:cNvPr id="7" name="Image 0" descr="preencoded.png"/>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1102638" y="3976926"/>
            <a:ext cx="279440" cy="279440"/>
          </a:xfrm>
          <a:prstGeom prst="rect">
            <a:avLst/>
          </a:prstGeom>
        </p:spPr>
      </p:pic>
      <p:sp>
        <p:nvSpPr>
          <p:cNvPr id="8" name="Text 5"/>
          <p:cNvSpPr/>
          <p:nvPr/>
        </p:nvSpPr>
        <p:spPr>
          <a:xfrm>
            <a:off x="931783" y="4616291"/>
            <a:ext cx="2588419" cy="323493"/>
          </a:xfrm>
          <a:prstGeom prst="rect">
            <a:avLst/>
          </a:prstGeom>
          <a:noFill/>
          <a:ln/>
        </p:spPr>
        <p:txBody>
          <a:bodyPr wrap="none" lIns="0" tIns="0" rIns="0" bIns="0" rtlCol="0" anchor="t"/>
          <a:lstStyle/>
          <a:p>
            <a:pPr marL="0" indent="0" algn="l">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University Students</a:t>
            </a:r>
            <a:endParaRPr lang="en-US" sz="2000" dirty="0"/>
          </a:p>
        </p:txBody>
      </p:sp>
      <p:sp>
        <p:nvSpPr>
          <p:cNvPr id="9" name="Text 6"/>
          <p:cNvSpPr/>
          <p:nvPr/>
        </p:nvSpPr>
        <p:spPr>
          <a:xfrm>
            <a:off x="931783" y="5053132"/>
            <a:ext cx="3853577" cy="950476"/>
          </a:xfrm>
          <a:prstGeom prst="rect">
            <a:avLst/>
          </a:prstGeom>
          <a:noFill/>
          <a:ln/>
        </p:spPr>
        <p:txBody>
          <a:bodyPr wrap="square" lIns="0" tIns="0" rIns="0" bIns="0" rtlCol="0" anchor="t"/>
          <a:lstStyle/>
          <a:p>
            <a:pPr marL="0" indent="0" algn="l">
              <a:lnSpc>
                <a:spcPts val="2450"/>
              </a:lnSpc>
              <a:buNone/>
            </a:pPr>
            <a:r>
              <a:rPr lang="en-US" sz="1600" dirty="0">
                <a:solidFill>
                  <a:srgbClr val="D6D9D7"/>
                </a:solidFill>
                <a:latin typeface="Inter" pitchFamily="34" charset="0"/>
                <a:ea typeface="Inter" pitchFamily="34" charset="-122"/>
                <a:cs typeface="Inter" pitchFamily="34" charset="-120"/>
              </a:rPr>
              <a:t>Specifically targeting students in Semester 6-8, preparing them for advanced careers.</a:t>
            </a:r>
            <a:endParaRPr lang="en-US" sz="1600" dirty="0"/>
          </a:p>
        </p:txBody>
      </p:sp>
      <p:sp>
        <p:nvSpPr>
          <p:cNvPr id="10" name="Shape 7"/>
          <p:cNvSpPr/>
          <p:nvPr/>
        </p:nvSpPr>
        <p:spPr>
          <a:xfrm>
            <a:off x="5181362" y="3599140"/>
            <a:ext cx="4267676" cy="2611517"/>
          </a:xfrm>
          <a:prstGeom prst="roundRect">
            <a:avLst>
              <a:gd name="adj" fmla="val 1189"/>
            </a:avLst>
          </a:prstGeom>
          <a:solidFill>
            <a:srgbClr val="4C5052"/>
          </a:solidFill>
          <a:ln/>
        </p:spPr>
      </p:sp>
      <p:sp>
        <p:nvSpPr>
          <p:cNvPr id="11" name="Shape 8"/>
          <p:cNvSpPr/>
          <p:nvPr/>
        </p:nvSpPr>
        <p:spPr>
          <a:xfrm>
            <a:off x="5388412" y="3806190"/>
            <a:ext cx="621149" cy="621149"/>
          </a:xfrm>
          <a:prstGeom prst="roundRect">
            <a:avLst>
              <a:gd name="adj" fmla="val 14719633"/>
            </a:avLst>
          </a:prstGeom>
          <a:solidFill>
            <a:srgbClr val="AC9EF5"/>
          </a:solidFill>
          <a:ln/>
        </p:spPr>
      </p:sp>
      <p:pic>
        <p:nvPicPr>
          <p:cNvPr id="12" name="Image 1" descr="preencoded.png"/>
          <p:cNvPicPr>
            <a:picLocks noChangeAspect="1"/>
          </p:cNvPicPr>
          <p:nvPr/>
        </p:nvPicPr>
        <p:blipFill>
          <a:blip r:embed="rId3">
            <a:extLst>
              <a:ext uri="{96DAC541-7B7A-43D3-8B79-37D633B846F1}">
                <asvg:svgBlip xmlns:asvg="http://schemas.microsoft.com/office/drawing/2016/SVG/main" xmlns="" r:embed="rId5"/>
              </a:ext>
            </a:extLst>
          </a:blip>
          <a:stretch>
            <a:fillRect/>
          </a:stretch>
        </p:blipFill>
        <p:spPr>
          <a:xfrm>
            <a:off x="5559266" y="3976926"/>
            <a:ext cx="279440" cy="279440"/>
          </a:xfrm>
          <a:prstGeom prst="rect">
            <a:avLst/>
          </a:prstGeom>
        </p:spPr>
      </p:pic>
      <p:sp>
        <p:nvSpPr>
          <p:cNvPr id="13" name="Text 9"/>
          <p:cNvSpPr/>
          <p:nvPr/>
        </p:nvSpPr>
        <p:spPr>
          <a:xfrm>
            <a:off x="5388412" y="4616291"/>
            <a:ext cx="2588419" cy="323493"/>
          </a:xfrm>
          <a:prstGeom prst="rect">
            <a:avLst/>
          </a:prstGeom>
          <a:noFill/>
          <a:ln/>
        </p:spPr>
        <p:txBody>
          <a:bodyPr wrap="none" lIns="0" tIns="0" rIns="0" bIns="0" rtlCol="0" anchor="t"/>
          <a:lstStyle/>
          <a:p>
            <a:pPr marL="0" indent="0" algn="l">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Fresh Graduates</a:t>
            </a:r>
            <a:endParaRPr lang="en-US" sz="2000" dirty="0"/>
          </a:p>
        </p:txBody>
      </p:sp>
      <p:sp>
        <p:nvSpPr>
          <p:cNvPr id="14" name="Text 10"/>
          <p:cNvSpPr/>
          <p:nvPr/>
        </p:nvSpPr>
        <p:spPr>
          <a:xfrm>
            <a:off x="5388412" y="5053132"/>
            <a:ext cx="3853577" cy="950476"/>
          </a:xfrm>
          <a:prstGeom prst="rect">
            <a:avLst/>
          </a:prstGeom>
          <a:noFill/>
          <a:ln/>
        </p:spPr>
        <p:txBody>
          <a:bodyPr wrap="square" lIns="0" tIns="0" rIns="0" bIns="0" rtlCol="0" anchor="t"/>
          <a:lstStyle/>
          <a:p>
            <a:pPr marL="0" indent="0" algn="l">
              <a:lnSpc>
                <a:spcPts val="2450"/>
              </a:lnSpc>
              <a:buNone/>
            </a:pPr>
            <a:r>
              <a:rPr lang="en-US" sz="1600" dirty="0">
                <a:solidFill>
                  <a:srgbClr val="D6D9D7"/>
                </a:solidFill>
                <a:latin typeface="Inter" pitchFamily="34" charset="0"/>
                <a:ea typeface="Inter" pitchFamily="34" charset="-122"/>
                <a:cs typeface="Inter" pitchFamily="34" charset="-120"/>
              </a:rPr>
              <a:t>Equipping recent university graduates with the essential skills for immediate industry impact.</a:t>
            </a:r>
            <a:endParaRPr lang="en-US" sz="1600" dirty="0"/>
          </a:p>
        </p:txBody>
      </p:sp>
      <p:sp>
        <p:nvSpPr>
          <p:cNvPr id="15" name="Shape 11"/>
          <p:cNvSpPr/>
          <p:nvPr/>
        </p:nvSpPr>
        <p:spPr>
          <a:xfrm>
            <a:off x="9637990" y="3599140"/>
            <a:ext cx="4267676" cy="2611517"/>
          </a:xfrm>
          <a:prstGeom prst="roundRect">
            <a:avLst>
              <a:gd name="adj" fmla="val 1189"/>
            </a:avLst>
          </a:prstGeom>
          <a:solidFill>
            <a:srgbClr val="4C5052"/>
          </a:solidFill>
          <a:ln/>
        </p:spPr>
      </p:sp>
      <p:sp>
        <p:nvSpPr>
          <p:cNvPr id="16" name="Shape 12"/>
          <p:cNvSpPr/>
          <p:nvPr/>
        </p:nvSpPr>
        <p:spPr>
          <a:xfrm>
            <a:off x="9845040" y="3806190"/>
            <a:ext cx="621149" cy="621149"/>
          </a:xfrm>
          <a:prstGeom prst="roundRect">
            <a:avLst>
              <a:gd name="adj" fmla="val 14719633"/>
            </a:avLst>
          </a:prstGeom>
          <a:solidFill>
            <a:srgbClr val="AC9EF5"/>
          </a:solidFill>
          <a:ln/>
        </p:spPr>
      </p:sp>
      <p:pic>
        <p:nvPicPr>
          <p:cNvPr id="17" name="Image 2" descr="preencoded.png"/>
          <p:cNvPicPr>
            <a:picLocks noChangeAspect="1"/>
          </p:cNvPicPr>
          <p:nvPr/>
        </p:nvPicPr>
        <p:blipFill>
          <a:blip r:embed="rId3">
            <a:extLst>
              <a:ext uri="{96DAC541-7B7A-43D3-8B79-37D633B846F1}">
                <asvg:svgBlip xmlns:asvg="http://schemas.microsoft.com/office/drawing/2016/SVG/main" xmlns="" r:embed="rId6"/>
              </a:ext>
            </a:extLst>
          </a:blip>
          <a:stretch>
            <a:fillRect/>
          </a:stretch>
        </p:blipFill>
        <p:spPr>
          <a:xfrm>
            <a:off x="10015895" y="3976926"/>
            <a:ext cx="279440" cy="279440"/>
          </a:xfrm>
          <a:prstGeom prst="rect">
            <a:avLst/>
          </a:prstGeom>
        </p:spPr>
      </p:pic>
      <p:sp>
        <p:nvSpPr>
          <p:cNvPr id="18" name="Text 13"/>
          <p:cNvSpPr/>
          <p:nvPr/>
        </p:nvSpPr>
        <p:spPr>
          <a:xfrm>
            <a:off x="9845040" y="4616291"/>
            <a:ext cx="2996803" cy="323493"/>
          </a:xfrm>
          <a:prstGeom prst="rect">
            <a:avLst/>
          </a:prstGeom>
          <a:noFill/>
          <a:ln/>
        </p:spPr>
        <p:txBody>
          <a:bodyPr wrap="none" lIns="0" tIns="0" rIns="0" bIns="0" rtlCol="0" anchor="t"/>
          <a:lstStyle/>
          <a:p>
            <a:pPr marL="0" indent="0" algn="l">
              <a:lnSpc>
                <a:spcPts val="2500"/>
              </a:lnSpc>
              <a:buNone/>
            </a:pPr>
            <a:r>
              <a:rPr lang="en-US" sz="2000" dirty="0">
                <a:solidFill>
                  <a:srgbClr val="D6D9D7"/>
                </a:solidFill>
                <a:latin typeface="DM Sans Medium" pitchFamily="34" charset="0"/>
                <a:ea typeface="DM Sans Medium" pitchFamily="34" charset="-122"/>
                <a:cs typeface="DM Sans Medium" pitchFamily="34" charset="-120"/>
              </a:rPr>
              <a:t>Public Sector Applicants</a:t>
            </a:r>
            <a:endParaRPr lang="en-US" sz="2000" dirty="0"/>
          </a:p>
        </p:txBody>
      </p:sp>
      <p:sp>
        <p:nvSpPr>
          <p:cNvPr id="19" name="Text 14"/>
          <p:cNvSpPr/>
          <p:nvPr/>
        </p:nvSpPr>
        <p:spPr>
          <a:xfrm>
            <a:off x="9845040" y="5053132"/>
            <a:ext cx="3853577" cy="950476"/>
          </a:xfrm>
          <a:prstGeom prst="rect">
            <a:avLst/>
          </a:prstGeom>
          <a:noFill/>
          <a:ln/>
        </p:spPr>
        <p:txBody>
          <a:bodyPr wrap="square" lIns="0" tIns="0" rIns="0" bIns="0" rtlCol="0" anchor="t"/>
          <a:lstStyle/>
          <a:p>
            <a:pPr marL="0" indent="0" algn="l">
              <a:lnSpc>
                <a:spcPts val="2450"/>
              </a:lnSpc>
              <a:buNone/>
            </a:pPr>
            <a:r>
              <a:rPr lang="en-US" sz="1600" dirty="0">
                <a:solidFill>
                  <a:srgbClr val="D6D9D7"/>
                </a:solidFill>
                <a:latin typeface="Inter" pitchFamily="34" charset="0"/>
                <a:ea typeface="Inter" pitchFamily="34" charset="-122"/>
                <a:cs typeface="Inter" pitchFamily="34" charset="-120"/>
              </a:rPr>
              <a:t>Empowering individuals aspiring for roles in government and public service with critical tech knowledge.</a:t>
            </a:r>
            <a:endParaRPr lang="en-US" sz="1600" dirty="0"/>
          </a:p>
        </p:txBody>
      </p:sp>
      <p:sp>
        <p:nvSpPr>
          <p:cNvPr id="20" name="Text 15"/>
          <p:cNvSpPr/>
          <p:nvPr/>
        </p:nvSpPr>
        <p:spPr>
          <a:xfrm>
            <a:off x="724733" y="6423303"/>
            <a:ext cx="13180933" cy="633651"/>
          </a:xfrm>
          <a:prstGeom prst="rect">
            <a:avLst/>
          </a:prstGeom>
          <a:noFill/>
          <a:ln/>
        </p:spPr>
        <p:txBody>
          <a:bodyPr wrap="square" lIns="0" tIns="0" rIns="0" bIns="0" rtlCol="0" anchor="t"/>
          <a:lstStyle/>
          <a:p>
            <a:pPr marL="0" indent="0" algn="l">
              <a:lnSpc>
                <a:spcPts val="2450"/>
              </a:lnSpc>
              <a:buNone/>
            </a:pPr>
            <a:r>
              <a:rPr lang="en-US" sz="1600" dirty="0">
                <a:solidFill>
                  <a:srgbClr val="D6D9D7"/>
                </a:solidFill>
                <a:latin typeface="Inter" pitchFamily="34" charset="0"/>
                <a:ea typeface="Inter" pitchFamily="34" charset="-122"/>
                <a:cs typeface="Inter" pitchFamily="34" charset="-120"/>
              </a:rPr>
              <a:t>By rigorously preparing these key demographics, we aim to transform Pakistan's tech talent pipeline, fostering innovation and digital leadership across the nation.</a:t>
            </a:r>
            <a:endParaRPr lang="en-US" sz="16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8299" y="1031915"/>
            <a:ext cx="5794772" cy="605552"/>
          </a:xfrm>
          <a:prstGeom prst="rect">
            <a:avLst/>
          </a:prstGeom>
          <a:noFill/>
          <a:ln/>
        </p:spPr>
        <p:txBody>
          <a:bodyPr wrap="none" lIns="0" tIns="0" rIns="0" bIns="0" rtlCol="0" anchor="t"/>
          <a:lstStyle/>
          <a:p>
            <a:pPr marL="0" indent="0" algn="l">
              <a:lnSpc>
                <a:spcPts val="4750"/>
              </a:lnSpc>
              <a:buNone/>
            </a:pPr>
            <a:r>
              <a:rPr lang="en-US" sz="3800" dirty="0">
                <a:solidFill>
                  <a:srgbClr val="F7F7F8"/>
                </a:solidFill>
                <a:latin typeface="DM Sans Medium" pitchFamily="34" charset="0"/>
                <a:ea typeface="DM Sans Medium" pitchFamily="34" charset="-122"/>
                <a:cs typeface="DM Sans Medium" pitchFamily="34" charset="-120"/>
              </a:rPr>
              <a:t>Market Impact &amp; Traction</a:t>
            </a:r>
            <a:endParaRPr lang="en-US" sz="3800" dirty="0"/>
          </a:p>
        </p:txBody>
      </p:sp>
      <p:sp>
        <p:nvSpPr>
          <p:cNvPr id="4" name="Text 1"/>
          <p:cNvSpPr/>
          <p:nvPr/>
        </p:nvSpPr>
        <p:spPr>
          <a:xfrm>
            <a:off x="678299" y="1982629"/>
            <a:ext cx="2457807" cy="639485"/>
          </a:xfrm>
          <a:prstGeom prst="rect">
            <a:avLst/>
          </a:prstGeom>
          <a:noFill/>
          <a:ln/>
        </p:spPr>
        <p:txBody>
          <a:bodyPr wrap="none" lIns="0" tIns="0" rIns="0" bIns="0" rtlCol="0" anchor="t"/>
          <a:lstStyle/>
          <a:p>
            <a:pPr marL="0" indent="0" algn="ctr">
              <a:lnSpc>
                <a:spcPts val="5000"/>
              </a:lnSpc>
              <a:buNone/>
            </a:pPr>
            <a:r>
              <a:rPr lang="en-US" sz="5000" dirty="0">
                <a:solidFill>
                  <a:srgbClr val="D6D9D7"/>
                </a:solidFill>
                <a:latin typeface="DM Sans Medium" pitchFamily="34" charset="0"/>
                <a:ea typeface="DM Sans Medium" pitchFamily="34" charset="-122"/>
                <a:cs typeface="DM Sans Medium" pitchFamily="34" charset="-120"/>
              </a:rPr>
              <a:t>1.5K</a:t>
            </a:r>
            <a:endParaRPr lang="en-US" sz="5000" dirty="0"/>
          </a:p>
        </p:txBody>
      </p:sp>
      <p:sp>
        <p:nvSpPr>
          <p:cNvPr id="5" name="Text 2"/>
          <p:cNvSpPr/>
          <p:nvPr/>
        </p:nvSpPr>
        <p:spPr>
          <a:xfrm>
            <a:off x="695920" y="2843093"/>
            <a:ext cx="2422565" cy="302776"/>
          </a:xfrm>
          <a:prstGeom prst="rect">
            <a:avLst/>
          </a:prstGeom>
          <a:noFill/>
          <a:ln/>
        </p:spPr>
        <p:txBody>
          <a:bodyPr wrap="none" lIns="0" tIns="0" rIns="0" bIns="0" rtlCol="0" anchor="t"/>
          <a:lstStyle/>
          <a:p>
            <a:pPr marL="0" indent="0" algn="ctr">
              <a:lnSpc>
                <a:spcPts val="2350"/>
              </a:lnSpc>
              <a:buNone/>
            </a:pPr>
            <a:r>
              <a:rPr lang="en-US" sz="1900" dirty="0">
                <a:solidFill>
                  <a:srgbClr val="D6D9D7"/>
                </a:solidFill>
                <a:latin typeface="DM Sans Medium" pitchFamily="34" charset="0"/>
                <a:ea typeface="DM Sans Medium" pitchFamily="34" charset="-122"/>
                <a:cs typeface="DM Sans Medium" pitchFamily="34" charset="-120"/>
              </a:rPr>
              <a:t>Questions</a:t>
            </a:r>
            <a:endParaRPr lang="en-US" sz="1900" dirty="0"/>
          </a:p>
        </p:txBody>
      </p:sp>
      <p:sp>
        <p:nvSpPr>
          <p:cNvPr id="6" name="Text 3"/>
          <p:cNvSpPr/>
          <p:nvPr/>
        </p:nvSpPr>
        <p:spPr>
          <a:xfrm>
            <a:off x="678299" y="3245168"/>
            <a:ext cx="2457807" cy="287536"/>
          </a:xfrm>
          <a:prstGeom prst="rect">
            <a:avLst/>
          </a:prstGeom>
          <a:noFill/>
          <a:ln/>
        </p:spPr>
        <p:txBody>
          <a:bodyPr wrap="none" lIns="0" tIns="0" rIns="0" bIns="0" rtlCol="0" anchor="t"/>
          <a:lstStyle/>
          <a:p>
            <a:pPr marL="0" indent="0" algn="ctr">
              <a:lnSpc>
                <a:spcPts val="2250"/>
              </a:lnSpc>
              <a:buNone/>
            </a:pPr>
            <a:r>
              <a:rPr lang="en-US" sz="1500" dirty="0">
                <a:solidFill>
                  <a:srgbClr val="D6D9D7"/>
                </a:solidFill>
                <a:latin typeface="Inter" pitchFamily="34" charset="0"/>
                <a:ea typeface="Inter" pitchFamily="34" charset="-122"/>
                <a:cs typeface="Inter" pitchFamily="34" charset="-120"/>
              </a:rPr>
              <a:t>Verified CS content library</a:t>
            </a:r>
            <a:endParaRPr lang="en-US" sz="1500" dirty="0"/>
          </a:p>
        </p:txBody>
      </p:sp>
      <p:sp>
        <p:nvSpPr>
          <p:cNvPr id="7" name="Text 4"/>
          <p:cNvSpPr/>
          <p:nvPr/>
        </p:nvSpPr>
        <p:spPr>
          <a:xfrm>
            <a:off x="3343037" y="1982629"/>
            <a:ext cx="2457807" cy="639485"/>
          </a:xfrm>
          <a:prstGeom prst="rect">
            <a:avLst/>
          </a:prstGeom>
          <a:noFill/>
          <a:ln/>
        </p:spPr>
        <p:txBody>
          <a:bodyPr wrap="none" lIns="0" tIns="0" rIns="0" bIns="0" rtlCol="0" anchor="t"/>
          <a:lstStyle/>
          <a:p>
            <a:pPr marL="0" indent="0" algn="ctr">
              <a:lnSpc>
                <a:spcPts val="5000"/>
              </a:lnSpc>
              <a:buNone/>
            </a:pPr>
            <a:r>
              <a:rPr lang="en-US" sz="5000" dirty="0">
                <a:solidFill>
                  <a:srgbClr val="D6D9D7"/>
                </a:solidFill>
                <a:latin typeface="DM Sans Medium" pitchFamily="34" charset="0"/>
                <a:ea typeface="DM Sans Medium" pitchFamily="34" charset="-122"/>
                <a:cs typeface="DM Sans Medium" pitchFamily="34" charset="-120"/>
              </a:rPr>
              <a:t>2</a:t>
            </a:r>
            <a:endParaRPr lang="en-US" sz="5000" dirty="0"/>
          </a:p>
        </p:txBody>
      </p:sp>
      <p:sp>
        <p:nvSpPr>
          <p:cNvPr id="8" name="Text 5"/>
          <p:cNvSpPr/>
          <p:nvPr/>
        </p:nvSpPr>
        <p:spPr>
          <a:xfrm>
            <a:off x="3360658" y="2843093"/>
            <a:ext cx="2422565" cy="302776"/>
          </a:xfrm>
          <a:prstGeom prst="rect">
            <a:avLst/>
          </a:prstGeom>
          <a:noFill/>
          <a:ln/>
        </p:spPr>
        <p:txBody>
          <a:bodyPr wrap="none" lIns="0" tIns="0" rIns="0" bIns="0" rtlCol="0" anchor="t"/>
          <a:lstStyle/>
          <a:p>
            <a:pPr marL="0" indent="0" algn="ctr">
              <a:lnSpc>
                <a:spcPts val="2350"/>
              </a:lnSpc>
              <a:buNone/>
            </a:pPr>
            <a:r>
              <a:rPr lang="en-US" sz="1900" dirty="0">
                <a:solidFill>
                  <a:srgbClr val="D6D9D7"/>
                </a:solidFill>
                <a:latin typeface="DM Sans Medium" pitchFamily="34" charset="0"/>
                <a:ea typeface="DM Sans Medium" pitchFamily="34" charset="-122"/>
                <a:cs typeface="DM Sans Medium" pitchFamily="34" charset="-120"/>
              </a:rPr>
              <a:t>Sectors</a:t>
            </a:r>
            <a:endParaRPr lang="en-US" sz="1900" dirty="0"/>
          </a:p>
        </p:txBody>
      </p:sp>
      <p:sp>
        <p:nvSpPr>
          <p:cNvPr id="9" name="Text 6"/>
          <p:cNvSpPr/>
          <p:nvPr/>
        </p:nvSpPr>
        <p:spPr>
          <a:xfrm>
            <a:off x="3343037" y="3245168"/>
            <a:ext cx="2457807" cy="287536"/>
          </a:xfrm>
          <a:prstGeom prst="rect">
            <a:avLst/>
          </a:prstGeom>
          <a:noFill/>
          <a:ln/>
        </p:spPr>
        <p:txBody>
          <a:bodyPr wrap="none" lIns="0" tIns="0" rIns="0" bIns="0" rtlCol="0" anchor="t"/>
          <a:lstStyle/>
          <a:p>
            <a:pPr marL="0" indent="0" algn="ctr">
              <a:lnSpc>
                <a:spcPts val="2250"/>
              </a:lnSpc>
              <a:buNone/>
            </a:pPr>
            <a:r>
              <a:rPr lang="en-US" sz="1500" dirty="0">
                <a:solidFill>
                  <a:srgbClr val="D6D9D7"/>
                </a:solidFill>
                <a:latin typeface="Inter" pitchFamily="34" charset="0"/>
                <a:ea typeface="Inter" pitchFamily="34" charset="-122"/>
                <a:cs typeface="Inter" pitchFamily="34" charset="-120"/>
              </a:rPr>
              <a:t>Private &amp; public pathways</a:t>
            </a:r>
            <a:endParaRPr lang="en-US" sz="1500" dirty="0"/>
          </a:p>
        </p:txBody>
      </p:sp>
      <p:sp>
        <p:nvSpPr>
          <p:cNvPr id="10" name="Text 7"/>
          <p:cNvSpPr/>
          <p:nvPr/>
        </p:nvSpPr>
        <p:spPr>
          <a:xfrm>
            <a:off x="6007775" y="1982629"/>
            <a:ext cx="2457807" cy="639485"/>
          </a:xfrm>
          <a:prstGeom prst="rect">
            <a:avLst/>
          </a:prstGeom>
          <a:noFill/>
          <a:ln/>
        </p:spPr>
        <p:txBody>
          <a:bodyPr wrap="none" lIns="0" tIns="0" rIns="0" bIns="0" rtlCol="0" anchor="t"/>
          <a:lstStyle/>
          <a:p>
            <a:pPr marL="0" indent="0" algn="ctr">
              <a:lnSpc>
                <a:spcPts val="5000"/>
              </a:lnSpc>
              <a:buNone/>
            </a:pPr>
            <a:r>
              <a:rPr lang="en-US" sz="5000" dirty="0">
                <a:solidFill>
                  <a:srgbClr val="D6D9D7"/>
                </a:solidFill>
                <a:latin typeface="DM Sans Medium" pitchFamily="34" charset="0"/>
                <a:ea typeface="DM Sans Medium" pitchFamily="34" charset="-122"/>
                <a:cs typeface="DM Sans Medium" pitchFamily="34" charset="-120"/>
              </a:rPr>
              <a:t>3</a:t>
            </a:r>
            <a:endParaRPr lang="en-US" sz="5000" dirty="0"/>
          </a:p>
        </p:txBody>
      </p:sp>
      <p:sp>
        <p:nvSpPr>
          <p:cNvPr id="11" name="Text 8"/>
          <p:cNvSpPr/>
          <p:nvPr/>
        </p:nvSpPr>
        <p:spPr>
          <a:xfrm>
            <a:off x="6025396" y="2843093"/>
            <a:ext cx="2422565" cy="302776"/>
          </a:xfrm>
          <a:prstGeom prst="rect">
            <a:avLst/>
          </a:prstGeom>
          <a:noFill/>
          <a:ln/>
        </p:spPr>
        <p:txBody>
          <a:bodyPr wrap="none" lIns="0" tIns="0" rIns="0" bIns="0" rtlCol="0" anchor="t"/>
          <a:lstStyle/>
          <a:p>
            <a:pPr marL="0" indent="0" algn="ctr">
              <a:lnSpc>
                <a:spcPts val="2350"/>
              </a:lnSpc>
              <a:buNone/>
            </a:pPr>
            <a:r>
              <a:rPr lang="en-US" sz="1900" dirty="0">
                <a:solidFill>
                  <a:srgbClr val="D6D9D7"/>
                </a:solidFill>
                <a:latin typeface="DM Sans Medium" pitchFamily="34" charset="0"/>
                <a:ea typeface="DM Sans Medium" pitchFamily="34" charset="-122"/>
                <a:cs typeface="DM Sans Medium" pitchFamily="34" charset="-120"/>
              </a:rPr>
              <a:t>Core Subjects</a:t>
            </a:r>
            <a:endParaRPr lang="en-US" sz="1900" dirty="0"/>
          </a:p>
        </p:txBody>
      </p:sp>
      <p:sp>
        <p:nvSpPr>
          <p:cNvPr id="12" name="Text 9"/>
          <p:cNvSpPr/>
          <p:nvPr/>
        </p:nvSpPr>
        <p:spPr>
          <a:xfrm>
            <a:off x="6007775" y="3245168"/>
            <a:ext cx="2457807" cy="287536"/>
          </a:xfrm>
          <a:prstGeom prst="rect">
            <a:avLst/>
          </a:prstGeom>
          <a:noFill/>
          <a:ln/>
        </p:spPr>
        <p:txBody>
          <a:bodyPr wrap="none" lIns="0" tIns="0" rIns="0" bIns="0" rtlCol="0" anchor="t"/>
          <a:lstStyle/>
          <a:p>
            <a:pPr marL="0" indent="0" algn="ctr">
              <a:lnSpc>
                <a:spcPts val="2250"/>
              </a:lnSpc>
              <a:buNone/>
            </a:pPr>
            <a:r>
              <a:rPr lang="en-US" sz="1500" dirty="0">
                <a:solidFill>
                  <a:srgbClr val="D6D9D7"/>
                </a:solidFill>
                <a:latin typeface="Inter" pitchFamily="34" charset="0"/>
                <a:ea typeface="Inter" pitchFamily="34" charset="-122"/>
                <a:cs typeface="Inter" pitchFamily="34" charset="-120"/>
              </a:rPr>
              <a:t>OOP, DS, Networks</a:t>
            </a:r>
            <a:endParaRPr lang="en-US" sz="1500" dirty="0"/>
          </a:p>
        </p:txBody>
      </p:sp>
      <p:sp>
        <p:nvSpPr>
          <p:cNvPr id="13" name="Text 10"/>
          <p:cNvSpPr/>
          <p:nvPr/>
        </p:nvSpPr>
        <p:spPr>
          <a:xfrm>
            <a:off x="678299" y="3781068"/>
            <a:ext cx="7787402" cy="969169"/>
          </a:xfrm>
          <a:prstGeom prst="rect">
            <a:avLst/>
          </a:prstGeom>
          <a:noFill/>
          <a:ln/>
        </p:spPr>
        <p:txBody>
          <a:bodyPr wrap="square" lIns="0" tIns="0" rIns="0" bIns="0" rtlCol="0" anchor="t"/>
          <a:lstStyle/>
          <a:p>
            <a:pPr marL="0" indent="0" algn="l">
              <a:lnSpc>
                <a:spcPts val="3800"/>
              </a:lnSpc>
              <a:buNone/>
            </a:pPr>
            <a:r>
              <a:rPr lang="en-US" sz="3050" dirty="0">
                <a:solidFill>
                  <a:srgbClr val="F7F7F8"/>
                </a:solidFill>
                <a:latin typeface="DM Sans Medium" pitchFamily="34" charset="0"/>
                <a:ea typeface="DM Sans Medium" pitchFamily="34" charset="-122"/>
                <a:cs typeface="DM Sans Medium" pitchFamily="34" charset="-120"/>
              </a:rPr>
              <a:t>Standardizing Pakistan's Tech Talent Pipeline</a:t>
            </a:r>
            <a:endParaRPr lang="en-US" sz="3050" dirty="0"/>
          </a:p>
        </p:txBody>
      </p:sp>
      <p:sp>
        <p:nvSpPr>
          <p:cNvPr id="14" name="Text 11"/>
          <p:cNvSpPr/>
          <p:nvPr/>
        </p:nvSpPr>
        <p:spPr>
          <a:xfrm>
            <a:off x="678299" y="4998601"/>
            <a:ext cx="7787402" cy="1150144"/>
          </a:xfrm>
          <a:prstGeom prst="rect">
            <a:avLst/>
          </a:prstGeom>
          <a:noFill/>
          <a:ln/>
        </p:spPr>
        <p:txBody>
          <a:bodyPr wrap="square" lIns="0" tIns="0" rIns="0" bIns="0" rtlCol="0" anchor="t"/>
          <a:lstStyle/>
          <a:p>
            <a:pPr marL="0" indent="0" algn="l">
              <a:lnSpc>
                <a:spcPts val="2250"/>
              </a:lnSpc>
              <a:buNone/>
            </a:pPr>
            <a:r>
              <a:rPr lang="en-US" sz="1500" dirty="0">
                <a:solidFill>
                  <a:srgbClr val="D6D9D7"/>
                </a:solidFill>
                <a:latin typeface="Inter" pitchFamily="34" charset="0"/>
                <a:ea typeface="Inter" pitchFamily="34" charset="-122"/>
                <a:cs typeface="Inter" pitchFamily="34" charset="-120"/>
              </a:rPr>
              <a:t>GovTech is uniquely positioned to bridge the gap between academia and industry while simultaneously serving the public sector. We're creating the first unified platform for Computer Science excellence across both private software engineering roles and competitive National Testing Service exams.</a:t>
            </a:r>
            <a:endParaRPr lang="en-US" sz="1500" dirty="0"/>
          </a:p>
        </p:txBody>
      </p:sp>
      <p:sp>
        <p:nvSpPr>
          <p:cNvPr id="15" name="Text 12"/>
          <p:cNvSpPr/>
          <p:nvPr/>
        </p:nvSpPr>
        <p:spPr>
          <a:xfrm>
            <a:off x="678299" y="6334958"/>
            <a:ext cx="7787402" cy="862608"/>
          </a:xfrm>
          <a:prstGeom prst="rect">
            <a:avLst/>
          </a:prstGeom>
          <a:noFill/>
          <a:ln/>
        </p:spPr>
        <p:txBody>
          <a:bodyPr wrap="square" lIns="0" tIns="0" rIns="0" bIns="0" rtlCol="0" anchor="t"/>
          <a:lstStyle/>
          <a:p>
            <a:pPr marL="0" indent="0" algn="l">
              <a:lnSpc>
                <a:spcPts val="2250"/>
              </a:lnSpc>
              <a:buNone/>
            </a:pPr>
            <a:r>
              <a:rPr lang="en-US" sz="1500" dirty="0">
                <a:solidFill>
                  <a:srgbClr val="D6D9D7"/>
                </a:solidFill>
                <a:latin typeface="Inter" pitchFamily="34" charset="0"/>
                <a:ea typeface="Inter" pitchFamily="34" charset="-122"/>
                <a:cs typeface="Inter" pitchFamily="34" charset="-120"/>
              </a:rPr>
              <a:t>Our approach standardizes preparation, democratizes access to quality content, and builds confidence through adaptive learning—transforming how Pakistan develops its technical workforce.</a:t>
            </a:r>
            <a:endParaRPr lang="en-US" sz="15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399662" y="1150263"/>
            <a:ext cx="4541401" cy="458033"/>
          </a:xfrm>
          <a:prstGeom prst="rect">
            <a:avLst/>
          </a:prstGeom>
          <a:noFill/>
          <a:ln/>
        </p:spPr>
        <p:txBody>
          <a:bodyPr wrap="none" lIns="0" tIns="0" rIns="0" bIns="0" rtlCol="0" anchor="t"/>
          <a:lstStyle/>
          <a:p>
            <a:pPr marL="0" indent="0" algn="l">
              <a:lnSpc>
                <a:spcPts val="3600"/>
              </a:lnSpc>
              <a:buNone/>
            </a:pPr>
            <a:r>
              <a:rPr lang="en-US" sz="2850" dirty="0">
                <a:solidFill>
                  <a:srgbClr val="F7F7F8"/>
                </a:solidFill>
                <a:latin typeface="DM Sans Medium" pitchFamily="34" charset="0"/>
                <a:ea typeface="DM Sans Medium" pitchFamily="34" charset="-122"/>
                <a:cs typeface="DM Sans Medium" pitchFamily="34" charset="-120"/>
              </a:rPr>
              <a:t>The Team Behind GovTech</a:t>
            </a:r>
            <a:endParaRPr lang="en-US" sz="2850" dirty="0"/>
          </a:p>
        </p:txBody>
      </p:sp>
      <p:sp>
        <p:nvSpPr>
          <p:cNvPr id="3" name="Shape 1"/>
          <p:cNvSpPr/>
          <p:nvPr/>
        </p:nvSpPr>
        <p:spPr>
          <a:xfrm>
            <a:off x="1983045" y="1633180"/>
            <a:ext cx="5090160" cy="5015151"/>
          </a:xfrm>
          <a:prstGeom prst="roundRect">
            <a:avLst>
              <a:gd name="adj" fmla="val 438"/>
            </a:avLst>
          </a:prstGeom>
          <a:solidFill>
            <a:srgbClr val="F3F3F3"/>
          </a:solidFill>
          <a:ln/>
        </p:spPr>
      </p:sp>
      <p:pic>
        <p:nvPicPr>
          <p:cNvPr id="4" name="Image 0" descr="preencoded.png"/>
          <p:cNvPicPr>
            <a:picLocks noChangeAspect="1"/>
          </p:cNvPicPr>
          <p:nvPr/>
        </p:nvPicPr>
        <p:blipFill>
          <a:blip r:embed="rId3"/>
          <a:stretch>
            <a:fillRect/>
          </a:stretch>
        </p:blipFill>
        <p:spPr>
          <a:xfrm>
            <a:off x="3551276" y="1801893"/>
            <a:ext cx="2291120" cy="3139678"/>
          </a:xfrm>
          <a:prstGeom prst="rect">
            <a:avLst/>
          </a:prstGeom>
        </p:spPr>
      </p:pic>
      <p:sp>
        <p:nvSpPr>
          <p:cNvPr id="5" name="Text 2"/>
          <p:cNvSpPr/>
          <p:nvPr/>
        </p:nvSpPr>
        <p:spPr>
          <a:xfrm>
            <a:off x="2298383" y="5003721"/>
            <a:ext cx="4797028" cy="241221"/>
          </a:xfrm>
          <a:prstGeom prst="rect">
            <a:avLst/>
          </a:prstGeom>
          <a:noFill/>
          <a:ln/>
        </p:spPr>
        <p:txBody>
          <a:bodyPr wrap="none" lIns="0" tIns="0" rIns="0" bIns="0" rtlCol="0" anchor="t"/>
          <a:lstStyle/>
          <a:p>
            <a:pPr marL="0" indent="0" algn="ctr">
              <a:lnSpc>
                <a:spcPts val="1900"/>
              </a:lnSpc>
              <a:buNone/>
            </a:pPr>
            <a:r>
              <a:rPr lang="en-US" sz="1400" b="1" dirty="0">
                <a:solidFill>
                  <a:srgbClr val="000000"/>
                </a:solidFill>
                <a:latin typeface="Inter" pitchFamily="34" charset="0"/>
                <a:ea typeface="Inter" pitchFamily="34" charset="-122"/>
                <a:cs typeface="Inter" pitchFamily="34" charset="-120"/>
              </a:rPr>
              <a:t>Hafiz Umair</a:t>
            </a:r>
            <a:endParaRPr lang="en-US" sz="1400" dirty="0"/>
          </a:p>
        </p:txBody>
      </p:sp>
      <p:sp>
        <p:nvSpPr>
          <p:cNvPr id="6" name="Text 3"/>
          <p:cNvSpPr/>
          <p:nvPr/>
        </p:nvSpPr>
        <p:spPr>
          <a:xfrm>
            <a:off x="3597354" y="5339596"/>
            <a:ext cx="2198965" cy="274796"/>
          </a:xfrm>
          <a:prstGeom prst="rect">
            <a:avLst/>
          </a:prstGeom>
          <a:noFill/>
          <a:ln/>
        </p:spPr>
        <p:txBody>
          <a:bodyPr wrap="none" lIns="0" tIns="0" rIns="0" bIns="0" rtlCol="0" anchor="t"/>
          <a:lstStyle/>
          <a:p>
            <a:pPr marL="0" indent="0" algn="ctr">
              <a:lnSpc>
                <a:spcPts val="2150"/>
              </a:lnSpc>
              <a:buNone/>
            </a:pPr>
            <a:r>
              <a:rPr lang="en-US" sz="1700" dirty="0">
                <a:solidFill>
                  <a:srgbClr val="000000"/>
                </a:solidFill>
                <a:latin typeface="DM Sans Medium" pitchFamily="34" charset="0"/>
                <a:ea typeface="DM Sans Medium" pitchFamily="34" charset="-122"/>
                <a:cs typeface="DM Sans Medium" pitchFamily="34" charset="-120"/>
              </a:rPr>
              <a:t>The Architect</a:t>
            </a:r>
            <a:endParaRPr lang="en-US" sz="1700" dirty="0"/>
          </a:p>
        </p:txBody>
      </p:sp>
      <p:sp>
        <p:nvSpPr>
          <p:cNvPr id="7" name="Text 4"/>
          <p:cNvSpPr/>
          <p:nvPr/>
        </p:nvSpPr>
        <p:spPr>
          <a:xfrm>
            <a:off x="2298383" y="5709047"/>
            <a:ext cx="4797028" cy="193000"/>
          </a:xfrm>
          <a:prstGeom prst="rect">
            <a:avLst/>
          </a:prstGeom>
          <a:noFill/>
          <a:ln/>
        </p:spPr>
        <p:txBody>
          <a:bodyPr wrap="none" lIns="0" tIns="0" rIns="0" bIns="0" rtlCol="0" anchor="t"/>
          <a:lstStyle/>
          <a:p>
            <a:pPr marL="0" indent="0" algn="ctr">
              <a:lnSpc>
                <a:spcPts val="1500"/>
              </a:lnSpc>
              <a:buNone/>
            </a:pPr>
            <a:r>
              <a:rPr lang="en-US" sz="1150" b="1" dirty="0">
                <a:solidFill>
                  <a:srgbClr val="000000"/>
                </a:solidFill>
                <a:latin typeface="Inter" pitchFamily="34" charset="0"/>
                <a:ea typeface="Inter" pitchFamily="34" charset="-122"/>
                <a:cs typeface="Inter" pitchFamily="34" charset="-120"/>
              </a:rPr>
              <a:t>Role:</a:t>
            </a:r>
            <a:r>
              <a:rPr lang="en-US" sz="1150" dirty="0">
                <a:solidFill>
                  <a:srgbClr val="000000"/>
                </a:solidFill>
                <a:latin typeface="Inter" pitchFamily="34" charset="0"/>
                <a:ea typeface="Inter" pitchFamily="34" charset="-122"/>
                <a:cs typeface="Inter" pitchFamily="34" charset="-120"/>
              </a:rPr>
              <a:t> </a:t>
            </a:r>
            <a:r>
              <a:rPr lang="en-US" sz="1150" dirty="0">
                <a:solidFill>
                  <a:schemeClr val="accent1">
                    <a:lumMod val="50000"/>
                  </a:schemeClr>
                </a:solidFill>
                <a:latin typeface="Inter" pitchFamily="34" charset="0"/>
                <a:ea typeface="Inter" pitchFamily="34" charset="-122"/>
                <a:cs typeface="Inter" pitchFamily="34" charset="-120"/>
              </a:rPr>
              <a:t>Full Stack Developer</a:t>
            </a:r>
            <a:endParaRPr lang="en-US" sz="1150" dirty="0">
              <a:solidFill>
                <a:schemeClr val="accent1">
                  <a:lumMod val="50000"/>
                </a:schemeClr>
              </a:solidFill>
            </a:endParaRPr>
          </a:p>
        </p:txBody>
      </p:sp>
      <p:sp>
        <p:nvSpPr>
          <p:cNvPr id="8" name="Text 5"/>
          <p:cNvSpPr/>
          <p:nvPr/>
        </p:nvSpPr>
        <p:spPr>
          <a:xfrm>
            <a:off x="2257425" y="6023947"/>
            <a:ext cx="4797028" cy="579001"/>
          </a:xfrm>
          <a:prstGeom prst="rect">
            <a:avLst/>
          </a:prstGeom>
          <a:noFill/>
          <a:ln/>
        </p:spPr>
        <p:txBody>
          <a:bodyPr wrap="square" lIns="0" tIns="0" rIns="0" bIns="0" rtlCol="0" anchor="t"/>
          <a:lstStyle/>
          <a:p>
            <a:pPr>
              <a:lnSpc>
                <a:spcPts val="1500"/>
              </a:lnSpc>
            </a:pPr>
            <a:r>
              <a:rPr lang="en-US" sz="1150" dirty="0">
                <a:solidFill>
                  <a:schemeClr val="accent1">
                    <a:lumMod val="50000"/>
                  </a:schemeClr>
                </a:solidFill>
                <a:latin typeface="Inter" pitchFamily="34" charset="0"/>
                <a:ea typeface="Inter" pitchFamily="34" charset="-122"/>
                <a:cs typeface="Inter" pitchFamily="34" charset="-120"/>
              </a:rPr>
              <a:t>Built the complete end-to-end application, handling the </a:t>
            </a:r>
            <a:r>
              <a:rPr lang="en-US" sz="1150" dirty="0" err="1" smtClean="0">
                <a:solidFill>
                  <a:schemeClr val="accent1">
                    <a:lumMod val="50000"/>
                  </a:schemeClr>
                </a:solidFill>
                <a:latin typeface="Inter" pitchFamily="34" charset="0"/>
                <a:ea typeface="Inter" pitchFamily="34" charset="-122"/>
                <a:cs typeface="Inter" pitchFamily="34" charset="-120"/>
              </a:rPr>
              <a:t>sealess</a:t>
            </a:r>
            <a:r>
              <a:rPr lang="en-US" sz="1150" dirty="0" smtClean="0">
                <a:solidFill>
                  <a:schemeClr val="accent1">
                    <a:lumMod val="50000"/>
                  </a:schemeClr>
                </a:solidFill>
                <a:latin typeface="Inter" pitchFamily="34" charset="0"/>
                <a:ea typeface="Inter" pitchFamily="34" charset="-122"/>
                <a:cs typeface="Inter" pitchFamily="34" charset="-120"/>
              </a:rPr>
              <a:t> </a:t>
            </a:r>
            <a:r>
              <a:rPr lang="en-US" sz="1150" dirty="0">
                <a:solidFill>
                  <a:schemeClr val="accent1">
                    <a:lumMod val="50000"/>
                  </a:schemeClr>
                </a:solidFill>
                <a:latin typeface="Inter" pitchFamily="34" charset="0"/>
                <a:ea typeface="Inter" pitchFamily="34" charset="-122"/>
                <a:cs typeface="Inter" pitchFamily="34" charset="-120"/>
              </a:rPr>
              <a:t>User Interface (UI) and the core Backend API logic that drives the platform.</a:t>
            </a:r>
            <a:endParaRPr lang="en-US" sz="1150" dirty="0">
              <a:solidFill>
                <a:schemeClr val="accent1">
                  <a:lumMod val="50000"/>
                </a:schemeClr>
              </a:solidFill>
            </a:endParaRPr>
          </a:p>
        </p:txBody>
      </p:sp>
      <p:sp>
        <p:nvSpPr>
          <p:cNvPr id="9" name="Shape 6"/>
          <p:cNvSpPr/>
          <p:nvPr/>
        </p:nvSpPr>
        <p:spPr>
          <a:xfrm>
            <a:off x="7396043" y="1650921"/>
            <a:ext cx="5090160" cy="5015151"/>
          </a:xfrm>
          <a:prstGeom prst="roundRect">
            <a:avLst>
              <a:gd name="adj" fmla="val 438"/>
            </a:avLst>
          </a:prstGeom>
          <a:solidFill>
            <a:srgbClr val="F3F3F3"/>
          </a:solidFill>
          <a:ln/>
        </p:spPr>
      </p:sp>
      <p:pic>
        <p:nvPicPr>
          <p:cNvPr id="10" name="Image 1" descr="preencoded.png"/>
          <p:cNvPicPr>
            <a:picLocks noChangeAspect="1"/>
          </p:cNvPicPr>
          <p:nvPr/>
        </p:nvPicPr>
        <p:blipFill>
          <a:blip r:embed="rId4"/>
          <a:stretch>
            <a:fillRect/>
          </a:stretch>
        </p:blipFill>
        <p:spPr>
          <a:xfrm>
            <a:off x="8686680" y="1794630"/>
            <a:ext cx="2353866" cy="3154204"/>
          </a:xfrm>
          <a:prstGeom prst="rect">
            <a:avLst/>
          </a:prstGeom>
        </p:spPr>
      </p:pic>
      <p:sp>
        <p:nvSpPr>
          <p:cNvPr id="11" name="Text 7"/>
          <p:cNvSpPr/>
          <p:nvPr/>
        </p:nvSpPr>
        <p:spPr>
          <a:xfrm>
            <a:off x="7542609" y="5018246"/>
            <a:ext cx="4797028" cy="241221"/>
          </a:xfrm>
          <a:prstGeom prst="rect">
            <a:avLst/>
          </a:prstGeom>
          <a:noFill/>
          <a:ln/>
        </p:spPr>
        <p:txBody>
          <a:bodyPr wrap="none" lIns="0" tIns="0" rIns="0" bIns="0" rtlCol="0" anchor="t"/>
          <a:lstStyle/>
          <a:p>
            <a:pPr marL="0" indent="0" algn="ctr">
              <a:lnSpc>
                <a:spcPts val="1900"/>
              </a:lnSpc>
              <a:buNone/>
            </a:pPr>
            <a:r>
              <a:rPr lang="en-US" sz="1400" b="1" dirty="0">
                <a:solidFill>
                  <a:srgbClr val="000000"/>
                </a:solidFill>
                <a:latin typeface="Inter" pitchFamily="34" charset="0"/>
                <a:ea typeface="Inter" pitchFamily="34" charset="-122"/>
                <a:cs typeface="Inter" pitchFamily="34" charset="-120"/>
              </a:rPr>
              <a:t>Umair Baloch</a:t>
            </a:r>
            <a:endParaRPr lang="en-US" sz="1400" dirty="0"/>
          </a:p>
        </p:txBody>
      </p:sp>
      <p:sp>
        <p:nvSpPr>
          <p:cNvPr id="12" name="Text 8"/>
          <p:cNvSpPr/>
          <p:nvPr/>
        </p:nvSpPr>
        <p:spPr>
          <a:xfrm>
            <a:off x="8841581" y="5354122"/>
            <a:ext cx="2198965" cy="274796"/>
          </a:xfrm>
          <a:prstGeom prst="rect">
            <a:avLst/>
          </a:prstGeom>
          <a:noFill/>
          <a:ln/>
        </p:spPr>
        <p:txBody>
          <a:bodyPr wrap="none" lIns="0" tIns="0" rIns="0" bIns="0" rtlCol="0" anchor="t"/>
          <a:lstStyle/>
          <a:p>
            <a:pPr marL="0" indent="0" algn="ctr">
              <a:lnSpc>
                <a:spcPts val="2150"/>
              </a:lnSpc>
              <a:buNone/>
            </a:pPr>
            <a:r>
              <a:rPr lang="en-US" sz="1700" dirty="0">
                <a:solidFill>
                  <a:srgbClr val="000000"/>
                </a:solidFill>
                <a:latin typeface="DM Sans Medium" pitchFamily="34" charset="0"/>
                <a:ea typeface="DM Sans Medium" pitchFamily="34" charset="-122"/>
                <a:cs typeface="DM Sans Medium" pitchFamily="34" charset="-120"/>
              </a:rPr>
              <a:t>The Data Strategist</a:t>
            </a:r>
            <a:endParaRPr lang="en-US" sz="1700" dirty="0"/>
          </a:p>
        </p:txBody>
      </p:sp>
      <p:sp>
        <p:nvSpPr>
          <p:cNvPr id="13" name="Text 9"/>
          <p:cNvSpPr/>
          <p:nvPr/>
        </p:nvSpPr>
        <p:spPr>
          <a:xfrm>
            <a:off x="7542609" y="5723573"/>
            <a:ext cx="4797028" cy="193000"/>
          </a:xfrm>
          <a:prstGeom prst="rect">
            <a:avLst/>
          </a:prstGeom>
          <a:noFill/>
          <a:ln/>
        </p:spPr>
        <p:txBody>
          <a:bodyPr wrap="none" lIns="0" tIns="0" rIns="0" bIns="0" rtlCol="0" anchor="t"/>
          <a:lstStyle/>
          <a:p>
            <a:pPr marL="0" indent="0" algn="ctr">
              <a:lnSpc>
                <a:spcPts val="1500"/>
              </a:lnSpc>
              <a:buNone/>
            </a:pPr>
            <a:r>
              <a:rPr lang="en-US" sz="1150" b="1" dirty="0">
                <a:solidFill>
                  <a:srgbClr val="000000"/>
                </a:solidFill>
                <a:latin typeface="Inter" pitchFamily="34" charset="0"/>
                <a:ea typeface="Inter" pitchFamily="34" charset="-122"/>
                <a:cs typeface="Inter" pitchFamily="34" charset="-120"/>
              </a:rPr>
              <a:t>Role:</a:t>
            </a:r>
            <a:r>
              <a:rPr lang="en-US" sz="1150" dirty="0">
                <a:solidFill>
                  <a:srgbClr val="000000"/>
                </a:solidFill>
                <a:latin typeface="Inter" pitchFamily="34" charset="0"/>
                <a:ea typeface="Inter" pitchFamily="34" charset="-122"/>
                <a:cs typeface="Inter" pitchFamily="34" charset="-120"/>
              </a:rPr>
              <a:t> </a:t>
            </a:r>
            <a:r>
              <a:rPr lang="en-US" sz="1150" dirty="0">
                <a:solidFill>
                  <a:schemeClr val="accent1">
                    <a:lumMod val="50000"/>
                  </a:schemeClr>
                </a:solidFill>
                <a:latin typeface="Inter" pitchFamily="34" charset="0"/>
                <a:ea typeface="Inter" pitchFamily="34" charset="-122"/>
                <a:cs typeface="Inter" pitchFamily="34" charset="-120"/>
              </a:rPr>
              <a:t>Data Engineer</a:t>
            </a:r>
            <a:endParaRPr lang="en-US" sz="1150" dirty="0">
              <a:solidFill>
                <a:schemeClr val="accent1">
                  <a:lumMod val="50000"/>
                </a:schemeClr>
              </a:solidFill>
            </a:endParaRPr>
          </a:p>
        </p:txBody>
      </p:sp>
      <p:sp>
        <p:nvSpPr>
          <p:cNvPr id="14" name="Text 10"/>
          <p:cNvSpPr/>
          <p:nvPr/>
        </p:nvSpPr>
        <p:spPr>
          <a:xfrm>
            <a:off x="7542609" y="6001822"/>
            <a:ext cx="4797028" cy="579001"/>
          </a:xfrm>
          <a:prstGeom prst="rect">
            <a:avLst/>
          </a:prstGeom>
          <a:noFill/>
          <a:ln/>
        </p:spPr>
        <p:txBody>
          <a:bodyPr wrap="square" lIns="0" tIns="0" rIns="0" bIns="0" rtlCol="0" anchor="t"/>
          <a:lstStyle/>
          <a:p>
            <a:pPr marL="0" indent="0" algn="l">
              <a:lnSpc>
                <a:spcPts val="1500"/>
              </a:lnSpc>
              <a:buNone/>
            </a:pPr>
            <a:r>
              <a:rPr lang="en-US" sz="1150" dirty="0">
                <a:solidFill>
                  <a:schemeClr val="accent1">
                    <a:lumMod val="50000"/>
                  </a:schemeClr>
                </a:solidFill>
                <a:latin typeface="Inter" pitchFamily="34" charset="0"/>
                <a:ea typeface="Inter" pitchFamily="34" charset="-122"/>
                <a:cs typeface="Inter" pitchFamily="34" charset="-120"/>
              </a:rPr>
              <a:t>Engineered the data pipeline—defining sources (acquisition), storage (database optimization), and usage (retrieval logic). Collaborated on the backend to ensure high-speed data delivery.</a:t>
            </a:r>
            <a:endParaRPr lang="en-US" sz="1150" dirty="0">
              <a:solidFill>
                <a:schemeClr val="accent1">
                  <a:lumMod val="50000"/>
                </a:schemeClr>
              </a:solidFill>
            </a:endParaRPr>
          </a:p>
        </p:txBody>
      </p:sp>
      <p:sp>
        <p:nvSpPr>
          <p:cNvPr id="15" name="Text 11"/>
          <p:cNvSpPr/>
          <p:nvPr/>
        </p:nvSpPr>
        <p:spPr>
          <a:xfrm>
            <a:off x="2477214" y="6879193"/>
            <a:ext cx="9895761" cy="193000"/>
          </a:xfrm>
          <a:prstGeom prst="rect">
            <a:avLst/>
          </a:prstGeom>
          <a:noFill/>
          <a:ln/>
        </p:spPr>
        <p:txBody>
          <a:bodyPr wrap="none" lIns="0" tIns="0" rIns="0" bIns="0" rtlCol="0" anchor="t"/>
          <a:lstStyle/>
          <a:p>
            <a:pPr marL="0" indent="0" algn="l">
              <a:lnSpc>
                <a:spcPts val="1500"/>
              </a:lnSpc>
              <a:buNone/>
            </a:pPr>
            <a:r>
              <a:rPr lang="en-US" sz="1150" b="1" dirty="0">
                <a:solidFill>
                  <a:srgbClr val="D6D9D7"/>
                </a:solidFill>
                <a:latin typeface="Inter" pitchFamily="34" charset="0"/>
                <a:ea typeface="Inter" pitchFamily="34" charset="-122"/>
                <a:cs typeface="Inter" pitchFamily="34" charset="-120"/>
              </a:rPr>
              <a:t>Join us in transforming Pakistan's technical education landscape. Together, we can bridge gaps, build futures, and create lasting impact.</a:t>
            </a:r>
            <a:endParaRPr lang="en-US" sz="1150" dirty="0"/>
          </a:p>
        </p:txBody>
      </p:sp>
      <p:sp>
        <p:nvSpPr>
          <p:cNvPr id="16" name="Shape 12"/>
          <p:cNvSpPr/>
          <p:nvPr/>
        </p:nvSpPr>
        <p:spPr>
          <a:xfrm>
            <a:off x="2257425" y="6772632"/>
            <a:ext cx="15240" cy="406122"/>
          </a:xfrm>
          <a:prstGeom prst="rect">
            <a:avLst/>
          </a:prstGeom>
          <a:solidFill>
            <a:srgbClr val="AC9EF5"/>
          </a:solidFill>
          <a:ln/>
        </p:spPr>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991076"/>
            <a:ext cx="13042821" cy="2126456"/>
          </a:xfrm>
          <a:prstGeom prst="rect">
            <a:avLst/>
          </a:prstGeom>
          <a:noFill/>
          <a:ln/>
        </p:spPr>
        <p:txBody>
          <a:bodyPr wrap="none" lIns="0" tIns="0" rIns="0" bIns="0" rtlCol="0" anchor="t"/>
          <a:lstStyle/>
          <a:p>
            <a:pPr marL="0" indent="0" algn="ctr">
              <a:lnSpc>
                <a:spcPts val="16700"/>
              </a:lnSpc>
              <a:buNone/>
            </a:pPr>
            <a:r>
              <a:rPr lang="en-US" sz="13350" dirty="0">
                <a:solidFill>
                  <a:srgbClr val="F7F7F8"/>
                </a:solidFill>
                <a:latin typeface="DM Sans Medium" pitchFamily="34" charset="0"/>
                <a:ea typeface="DM Sans Medium" pitchFamily="34" charset="-122"/>
                <a:cs typeface="DM Sans Medium" pitchFamily="34" charset="-120"/>
              </a:rPr>
              <a:t>Questions?</a:t>
            </a:r>
            <a:endParaRPr lang="en-US" sz="13350" dirty="0"/>
          </a:p>
        </p:txBody>
      </p:sp>
      <p:sp>
        <p:nvSpPr>
          <p:cNvPr id="3" name="Text 1"/>
          <p:cNvSpPr/>
          <p:nvPr/>
        </p:nvSpPr>
        <p:spPr>
          <a:xfrm>
            <a:off x="3617000" y="3457694"/>
            <a:ext cx="7396282" cy="566976"/>
          </a:xfrm>
          <a:prstGeom prst="rect">
            <a:avLst/>
          </a:prstGeom>
          <a:noFill/>
          <a:ln/>
        </p:spPr>
        <p:txBody>
          <a:bodyPr wrap="none" lIns="0" tIns="0" rIns="0" bIns="0" rtlCol="0" anchor="t"/>
          <a:lstStyle/>
          <a:p>
            <a:pPr marL="0" indent="0" algn="ctr">
              <a:lnSpc>
                <a:spcPts val="4450"/>
              </a:lnSpc>
              <a:buNone/>
            </a:pPr>
            <a:r>
              <a:rPr lang="en-US" sz="3550" dirty="0">
                <a:solidFill>
                  <a:srgbClr val="F7F7F8"/>
                </a:solidFill>
                <a:latin typeface="DM Sans Medium" pitchFamily="34" charset="0"/>
                <a:ea typeface="DM Sans Medium" pitchFamily="34" charset="-122"/>
                <a:cs typeface="DM Sans Medium" pitchFamily="34" charset="-120"/>
              </a:rPr>
              <a:t>Ready to Transform CS Education?</a:t>
            </a:r>
            <a:endParaRPr lang="en-US" sz="3550" dirty="0"/>
          </a:p>
        </p:txBody>
      </p:sp>
      <p:sp>
        <p:nvSpPr>
          <p:cNvPr id="4" name="Text 2"/>
          <p:cNvSpPr/>
          <p:nvPr/>
        </p:nvSpPr>
        <p:spPr>
          <a:xfrm>
            <a:off x="793790" y="4364831"/>
            <a:ext cx="13042821" cy="453509"/>
          </a:xfrm>
          <a:prstGeom prst="rect">
            <a:avLst/>
          </a:prstGeom>
          <a:noFill/>
          <a:ln/>
        </p:spPr>
        <p:txBody>
          <a:bodyPr wrap="none" lIns="0" tIns="0" rIns="0" bIns="0" rtlCol="0" anchor="t"/>
          <a:lstStyle/>
          <a:p>
            <a:pPr marL="0" indent="0" algn="ctr">
              <a:lnSpc>
                <a:spcPts val="3550"/>
              </a:lnSpc>
              <a:buNone/>
            </a:pPr>
            <a:r>
              <a:rPr lang="en-US" sz="2200" b="1" dirty="0">
                <a:solidFill>
                  <a:srgbClr val="D6D9D7"/>
                </a:solidFill>
                <a:latin typeface="Inter" pitchFamily="34" charset="0"/>
                <a:ea typeface="Inter" pitchFamily="34" charset="-122"/>
                <a:cs typeface="Inter" pitchFamily="34" charset="-120"/>
              </a:rPr>
              <a:t>GovTech: Standardizing Excellence in Computer Science</a:t>
            </a:r>
            <a:endParaRPr lang="en-US" sz="2200" dirty="0"/>
          </a:p>
        </p:txBody>
      </p:sp>
      <p:sp>
        <p:nvSpPr>
          <p:cNvPr id="5" name="Shape 3"/>
          <p:cNvSpPr/>
          <p:nvPr/>
        </p:nvSpPr>
        <p:spPr>
          <a:xfrm>
            <a:off x="793790" y="5186872"/>
            <a:ext cx="13042821" cy="35957"/>
          </a:xfrm>
          <a:prstGeom prst="rect">
            <a:avLst/>
          </a:prstGeom>
          <a:solidFill>
            <a:srgbClr val="D6D9D7">
              <a:alpha val="50000"/>
            </a:srgbClr>
          </a:solidFill>
          <a:ln/>
        </p:spPr>
      </p:sp>
      <p:sp>
        <p:nvSpPr>
          <p:cNvPr id="6" name="Text 4"/>
          <p:cNvSpPr/>
          <p:nvPr/>
        </p:nvSpPr>
        <p:spPr>
          <a:xfrm>
            <a:off x="5897523" y="5562957"/>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Get in Touch</a:t>
            </a:r>
            <a:endParaRPr lang="en-US" sz="2200" dirty="0"/>
          </a:p>
        </p:txBody>
      </p:sp>
      <p:sp>
        <p:nvSpPr>
          <p:cNvPr id="7" name="Text 5"/>
          <p:cNvSpPr/>
          <p:nvPr/>
        </p:nvSpPr>
        <p:spPr>
          <a:xfrm>
            <a:off x="793790" y="6257449"/>
            <a:ext cx="13042821" cy="362903"/>
          </a:xfrm>
          <a:prstGeom prst="rect">
            <a:avLst/>
          </a:prstGeom>
          <a:noFill/>
          <a:ln/>
        </p:spPr>
        <p:txBody>
          <a:bodyPr wrap="none" lIns="0" tIns="0" rIns="0" bIns="0" rtlCol="0" anchor="t"/>
          <a:lstStyle/>
          <a:p>
            <a:pPr marL="0" indent="0" algn="ctr">
              <a:lnSpc>
                <a:spcPts val="2850"/>
              </a:lnSpc>
              <a:buNone/>
            </a:pPr>
            <a:r>
              <a:rPr lang="en-US" sz="1750" b="1" dirty="0">
                <a:solidFill>
                  <a:srgbClr val="D6D9D7"/>
                </a:solidFill>
                <a:latin typeface="Inter" pitchFamily="34" charset="0"/>
                <a:ea typeface="Inter" pitchFamily="34" charset="-122"/>
                <a:cs typeface="Inter" pitchFamily="34" charset="-120"/>
              </a:rPr>
              <a:t>Hafiz Umair:</a:t>
            </a:r>
            <a:r>
              <a:rPr lang="en-US" sz="1750" dirty="0">
                <a:solidFill>
                  <a:srgbClr val="D6D9D7"/>
                </a:solidFill>
                <a:latin typeface="Inter" pitchFamily="34" charset="0"/>
                <a:ea typeface="Inter" pitchFamily="34" charset="-122"/>
                <a:cs typeface="Inter" pitchFamily="34" charset="-120"/>
              </a:rPr>
              <a:t> </a:t>
            </a:r>
            <a:r>
              <a:rPr lang="en-US" sz="1750" u="sng" dirty="0">
                <a:solidFill>
                  <a:srgbClr val="AC9EF5"/>
                </a:solidFill>
                <a:latin typeface="Inter" pitchFamily="34" charset="0"/>
                <a:ea typeface="Inter" pitchFamily="34" charset="-122"/>
                <a:cs typeface="Inter" pitchFamily="34" charset="-120"/>
                <a:hlinkClick r:id="rId3">
                  <a:extLst>
                    <a:ext uri="{A12FA001-AC4F-418D-AE19-62706E023703}">
                      <ahyp:hlinkClr xmlns:ahyp="http://schemas.microsoft.com/office/drawing/2018/hyperlinkcolor" xmlns="" val="tx"/>
                    </a:ext>
                  </a:extLst>
                </a:hlinkClick>
              </a:rPr>
              <a:t>umairbwp202@gmail.com</a:t>
            </a:r>
            <a:endParaRPr lang="en-US" sz="1750" dirty="0"/>
          </a:p>
        </p:txBody>
      </p:sp>
      <p:sp>
        <p:nvSpPr>
          <p:cNvPr id="8" name="Text 6"/>
          <p:cNvSpPr/>
          <p:nvPr/>
        </p:nvSpPr>
        <p:spPr>
          <a:xfrm>
            <a:off x="793790" y="6875502"/>
            <a:ext cx="13042821" cy="362903"/>
          </a:xfrm>
          <a:prstGeom prst="rect">
            <a:avLst/>
          </a:prstGeom>
          <a:noFill/>
          <a:ln/>
        </p:spPr>
        <p:txBody>
          <a:bodyPr wrap="none" lIns="0" tIns="0" rIns="0" bIns="0" rtlCol="0" anchor="t"/>
          <a:lstStyle/>
          <a:p>
            <a:pPr marL="0" indent="0" algn="ctr">
              <a:lnSpc>
                <a:spcPts val="2850"/>
              </a:lnSpc>
              <a:buNone/>
            </a:pPr>
            <a:r>
              <a:rPr lang="en-US" sz="1750" b="1" dirty="0">
                <a:solidFill>
                  <a:srgbClr val="D6D9D7"/>
                </a:solidFill>
                <a:latin typeface="Inter" pitchFamily="34" charset="0"/>
                <a:ea typeface="Inter" pitchFamily="34" charset="-122"/>
                <a:cs typeface="Inter" pitchFamily="34" charset="-120"/>
              </a:rPr>
              <a:t>Umair Baloch:</a:t>
            </a:r>
            <a:r>
              <a:rPr lang="en-US" sz="1750" dirty="0">
                <a:solidFill>
                  <a:srgbClr val="D6D9D7"/>
                </a:solidFill>
                <a:latin typeface="Inter" pitchFamily="34" charset="0"/>
                <a:ea typeface="Inter" pitchFamily="34" charset="-122"/>
                <a:cs typeface="Inter" pitchFamily="34" charset="-120"/>
              </a:rPr>
              <a:t> </a:t>
            </a:r>
            <a:r>
              <a:rPr lang="en-US" sz="1750" u="sng" dirty="0">
                <a:solidFill>
                  <a:srgbClr val="AC9EF5"/>
                </a:solidFill>
                <a:latin typeface="Inter" pitchFamily="34" charset="0"/>
                <a:ea typeface="Inter" pitchFamily="34" charset="-122"/>
                <a:cs typeface="Inter" pitchFamily="34" charset="-120"/>
                <a:hlinkClick r:id="rId4">
                  <a:extLst>
                    <a:ext uri="{A12FA001-AC4F-418D-AE19-62706E023703}">
                      <ahyp:hlinkClr xmlns:ahyp="http://schemas.microsoft.com/office/drawing/2018/hyperlinkcolor" xmlns="" val="tx"/>
                    </a:ext>
                  </a:extLst>
                </a:hlinkClick>
              </a:rPr>
              <a:t>umairhafeez951@gmail.com</a:t>
            </a:r>
            <a:endParaRPr lang="en-US" sz="175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592</Words>
  <Application>Microsoft Office PowerPoint</Application>
  <PresentationFormat>Custom</PresentationFormat>
  <Paragraphs>78</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DM Sans Medium</vt:lpstr>
      <vt:lpstr>Calibri</vt:lpstr>
      <vt:lpstr>Arial</vt:lpstr>
      <vt:lpstr>Inter</vt:lpstr>
      <vt:lpstr>DM Sans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Umair</cp:lastModifiedBy>
  <cp:revision>2</cp:revision>
  <dcterms:created xsi:type="dcterms:W3CDTF">2026-02-08T15:32:56Z</dcterms:created>
  <dcterms:modified xsi:type="dcterms:W3CDTF">2026-02-08T15:49:41Z</dcterms:modified>
</cp:coreProperties>
</file>